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4" r:id="rId3"/>
    <p:sldId id="257" r:id="rId4"/>
    <p:sldId id="262" r:id="rId5"/>
    <p:sldId id="263" r:id="rId6"/>
    <p:sldId id="259" r:id="rId7"/>
    <p:sldId id="260" r:id="rId8"/>
    <p:sldId id="261" r:id="rId9"/>
    <p:sldId id="265" r:id="rId10"/>
    <p:sldId id="267" r:id="rId11"/>
    <p:sldId id="268" r:id="rId12"/>
    <p:sldId id="272" r:id="rId13"/>
    <p:sldId id="269" r:id="rId14"/>
    <p:sldId id="271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4" r:id="rId23"/>
    <p:sldId id="283" r:id="rId24"/>
    <p:sldId id="287" r:id="rId25"/>
    <p:sldId id="286" r:id="rId26"/>
    <p:sldId id="28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9971AE-CB04-45E2-9D82-4B6EB3013F0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</dgm:pt>
    <dgm:pt modelId="{B2C563D4-7B4A-43EF-BFF7-61BF22475C62}">
      <dgm:prSet phldrT="[Text]" custT="1"/>
      <dgm:spPr>
        <a:solidFill>
          <a:schemeClr val="bg2"/>
        </a:solidFill>
      </dgm:spPr>
      <dgm:t>
        <a:bodyPr/>
        <a:lstStyle/>
        <a:p>
          <a:pPr>
            <a:buNone/>
          </a:pPr>
          <a:r>
            <a:rPr lang="en-US" sz="1800" dirty="0">
              <a:solidFill>
                <a:schemeClr val="tx1"/>
              </a:solidFill>
              <a:latin typeface="Baskerville Old Face" panose="02020602080505020303" pitchFamily="18" charset="0"/>
            </a:rPr>
            <a:t>Spark is a distributed computing engine designed for </a:t>
          </a:r>
          <a:r>
            <a:rPr lang="en-US" sz="1800" b="1" dirty="0">
              <a:solidFill>
                <a:schemeClr val="tx1"/>
              </a:solidFill>
              <a:latin typeface="Baskerville Old Face" panose="02020602080505020303" pitchFamily="18" charset="0"/>
            </a:rPr>
            <a:t>high-speed big-data processing</a:t>
          </a:r>
          <a:r>
            <a:rPr lang="en-US" sz="1800" dirty="0">
              <a:solidFill>
                <a:schemeClr val="tx1"/>
              </a:solidFill>
              <a:latin typeface="Baskerville Old Face" panose="02020602080505020303" pitchFamily="18" charset="0"/>
            </a:rPr>
            <a:t>. </a:t>
          </a:r>
          <a:endParaRPr lang="en-IN" sz="1800" dirty="0">
            <a:solidFill>
              <a:schemeClr val="tx1"/>
            </a:solidFill>
            <a:latin typeface="Baskerville Old Face" panose="02020602080505020303" pitchFamily="18" charset="0"/>
          </a:endParaRPr>
        </a:p>
      </dgm:t>
    </dgm:pt>
    <dgm:pt modelId="{D0E8942B-9240-4094-B122-BC102F01CA39}" type="parTrans" cxnId="{E1C10720-8769-4C2A-A4AE-E5D5FFDCF3BF}">
      <dgm:prSet/>
      <dgm:spPr/>
      <dgm:t>
        <a:bodyPr/>
        <a:lstStyle/>
        <a:p>
          <a:endParaRPr lang="en-IN"/>
        </a:p>
      </dgm:t>
    </dgm:pt>
    <dgm:pt modelId="{D04B83FF-3578-4387-A7D7-55691C2E7701}" type="sibTrans" cxnId="{E1C10720-8769-4C2A-A4AE-E5D5FFDCF3BF}">
      <dgm:prSet/>
      <dgm:spPr/>
      <dgm:t>
        <a:bodyPr/>
        <a:lstStyle/>
        <a:p>
          <a:endParaRPr lang="en-IN">
            <a:latin typeface="Baskerville Old Face" panose="02020602080505020303" pitchFamily="18" charset="0"/>
          </a:endParaRPr>
        </a:p>
      </dgm:t>
    </dgm:pt>
    <dgm:pt modelId="{48DA60A2-7564-4C2C-9BA1-B19CAF98480B}">
      <dgm:prSet phldrT="[Text]" custT="1"/>
      <dgm:spPr>
        <a:solidFill>
          <a:schemeClr val="accent4"/>
        </a:solidFill>
      </dgm:spPr>
      <dgm:t>
        <a:bodyPr/>
        <a:lstStyle/>
        <a:p>
          <a:pPr>
            <a:buNone/>
          </a:pPr>
          <a:r>
            <a:rPr lang="en-US" sz="1800" dirty="0">
              <a:solidFill>
                <a:schemeClr val="tx1"/>
              </a:solidFill>
              <a:latin typeface="Baskerville Old Face" panose="02020602080505020303" pitchFamily="18" charset="0"/>
            </a:rPr>
            <a:t>Unlike MapReduce, Spark performs </a:t>
          </a:r>
          <a:r>
            <a:rPr lang="en-US" sz="1800" b="1" dirty="0">
              <a:solidFill>
                <a:schemeClr val="tx1"/>
              </a:solidFill>
              <a:latin typeface="Baskerville Old Face" panose="02020602080505020303" pitchFamily="18" charset="0"/>
            </a:rPr>
            <a:t>in-memory processing</a:t>
          </a:r>
          <a:r>
            <a:rPr lang="en-US" sz="1800" dirty="0">
              <a:solidFill>
                <a:schemeClr val="tx1"/>
              </a:solidFill>
              <a:latin typeface="Baskerville Old Face" panose="02020602080505020303" pitchFamily="18" charset="0"/>
            </a:rPr>
            <a:t>, meaning it processes data directly in RAM instead of repeatedly reading from disk</a:t>
          </a:r>
          <a:endParaRPr lang="en-IN" sz="1800" dirty="0">
            <a:solidFill>
              <a:schemeClr val="tx1"/>
            </a:solidFill>
            <a:latin typeface="Baskerville Old Face" panose="02020602080505020303" pitchFamily="18" charset="0"/>
          </a:endParaRPr>
        </a:p>
      </dgm:t>
    </dgm:pt>
    <dgm:pt modelId="{3D7F13F4-7A2D-41C5-91AB-B4CC0B376617}" type="parTrans" cxnId="{D576C22F-370E-4A1E-9904-EA2845D72F1A}">
      <dgm:prSet/>
      <dgm:spPr/>
      <dgm:t>
        <a:bodyPr/>
        <a:lstStyle/>
        <a:p>
          <a:endParaRPr lang="en-IN"/>
        </a:p>
      </dgm:t>
    </dgm:pt>
    <dgm:pt modelId="{2E5A558B-E426-42DF-95B4-111800C289E4}" type="sibTrans" cxnId="{D576C22F-370E-4A1E-9904-EA2845D72F1A}">
      <dgm:prSet/>
      <dgm:spPr/>
      <dgm:t>
        <a:bodyPr/>
        <a:lstStyle/>
        <a:p>
          <a:endParaRPr lang="en-IN">
            <a:latin typeface="Baskerville Old Face" panose="02020602080505020303" pitchFamily="18" charset="0"/>
          </a:endParaRPr>
        </a:p>
      </dgm:t>
    </dgm:pt>
    <dgm:pt modelId="{244972D0-0926-42BC-9A92-47FDAF2C14CE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>
            <a:buNone/>
          </a:pPr>
          <a:r>
            <a:rPr lang="en-US" sz="2400" dirty="0">
              <a:solidFill>
                <a:schemeClr val="tx1"/>
              </a:solidFill>
              <a:latin typeface="Baskerville Old Face" panose="02020602080505020303" pitchFamily="18" charset="0"/>
            </a:rPr>
            <a:t>Spark follows an intelligent execution model called </a:t>
          </a:r>
          <a:r>
            <a:rPr lang="en-US" sz="2400" b="1" dirty="0">
              <a:solidFill>
                <a:schemeClr val="tx1"/>
              </a:solidFill>
              <a:latin typeface="Baskerville Old Face" panose="02020602080505020303" pitchFamily="18" charset="0"/>
            </a:rPr>
            <a:t>lazy evaluation</a:t>
          </a:r>
          <a:endParaRPr lang="en-IN" sz="2400" dirty="0">
            <a:solidFill>
              <a:schemeClr val="tx1"/>
            </a:solidFill>
            <a:latin typeface="Baskerville Old Face" panose="02020602080505020303" pitchFamily="18" charset="0"/>
          </a:endParaRPr>
        </a:p>
      </dgm:t>
    </dgm:pt>
    <dgm:pt modelId="{8DC70B00-5265-4E65-8D7C-FCCA0847300C}" type="parTrans" cxnId="{1B2B559B-7219-430D-8D48-0DF779C5EA33}">
      <dgm:prSet/>
      <dgm:spPr/>
      <dgm:t>
        <a:bodyPr/>
        <a:lstStyle/>
        <a:p>
          <a:endParaRPr lang="en-IN"/>
        </a:p>
      </dgm:t>
    </dgm:pt>
    <dgm:pt modelId="{0997ED2A-5E6A-451A-981A-4334C7AC9CE6}" type="sibTrans" cxnId="{1B2B559B-7219-430D-8D48-0DF779C5EA33}">
      <dgm:prSet/>
      <dgm:spPr/>
      <dgm:t>
        <a:bodyPr/>
        <a:lstStyle/>
        <a:p>
          <a:endParaRPr lang="en-IN"/>
        </a:p>
      </dgm:t>
    </dgm:pt>
    <dgm:pt modelId="{183B23F0-45E5-4631-9DE6-9230F0F1BEE3}">
      <dgm:prSet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pPr>
            <a:buNone/>
          </a:pPr>
          <a:r>
            <a:rPr lang="en-US" sz="2000" dirty="0">
              <a:solidFill>
                <a:schemeClr val="tx1"/>
              </a:solidFill>
              <a:latin typeface="Baskerville Old Face" panose="02020602080505020303" pitchFamily="18" charset="0"/>
            </a:rPr>
            <a:t>Spark can be </a:t>
          </a:r>
          <a:r>
            <a:rPr lang="en-US" sz="2000" b="1" dirty="0">
              <a:solidFill>
                <a:schemeClr val="tx1"/>
              </a:solidFill>
              <a:latin typeface="Baskerville Old Face" panose="02020602080505020303" pitchFamily="18" charset="0"/>
            </a:rPr>
            <a:t>10 to 100 times faster</a:t>
          </a:r>
          <a:r>
            <a:rPr lang="en-US" sz="2000" dirty="0">
              <a:solidFill>
                <a:schemeClr val="tx1"/>
              </a:solidFill>
              <a:latin typeface="Baskerville Old Face" panose="02020602080505020303" pitchFamily="18" charset="0"/>
            </a:rPr>
            <a:t> than traditional Hadoop processing.</a:t>
          </a:r>
          <a:endParaRPr lang="en-IN" sz="2000" dirty="0">
            <a:solidFill>
              <a:schemeClr val="tx1"/>
            </a:solidFill>
            <a:latin typeface="Baskerville Old Face" panose="02020602080505020303" pitchFamily="18" charset="0"/>
          </a:endParaRPr>
        </a:p>
      </dgm:t>
    </dgm:pt>
    <dgm:pt modelId="{468419CD-7A42-4B9D-8693-2A1EF8CE0283}" type="parTrans" cxnId="{A8D94A34-BD4A-4FD8-AA90-89A1CAD6DB0D}">
      <dgm:prSet/>
      <dgm:spPr/>
      <dgm:t>
        <a:bodyPr/>
        <a:lstStyle/>
        <a:p>
          <a:endParaRPr lang="en-IN"/>
        </a:p>
      </dgm:t>
    </dgm:pt>
    <dgm:pt modelId="{602ED034-89B8-4512-99D2-6FA904B1A410}" type="sibTrans" cxnId="{A8D94A34-BD4A-4FD8-AA90-89A1CAD6DB0D}">
      <dgm:prSet/>
      <dgm:spPr/>
      <dgm:t>
        <a:bodyPr/>
        <a:lstStyle/>
        <a:p>
          <a:endParaRPr lang="en-IN">
            <a:latin typeface="Baskerville Old Face" panose="02020602080505020303" pitchFamily="18" charset="0"/>
          </a:endParaRPr>
        </a:p>
      </dgm:t>
    </dgm:pt>
    <dgm:pt modelId="{816BD085-B526-443D-B605-76574605B425}" type="pres">
      <dgm:prSet presAssocID="{B79971AE-CB04-45E2-9D82-4B6EB3013F0A}" presName="rootnode" presStyleCnt="0">
        <dgm:presLayoutVars>
          <dgm:chMax/>
          <dgm:chPref/>
          <dgm:dir/>
          <dgm:animLvl val="lvl"/>
        </dgm:presLayoutVars>
      </dgm:prSet>
      <dgm:spPr/>
    </dgm:pt>
    <dgm:pt modelId="{32F5BA19-02CB-477E-9372-92E814AD8EA0}" type="pres">
      <dgm:prSet presAssocID="{B2C563D4-7B4A-43EF-BFF7-61BF22475C62}" presName="composite" presStyleCnt="0"/>
      <dgm:spPr/>
    </dgm:pt>
    <dgm:pt modelId="{224E8F92-B215-4619-815A-DA8744D4BD3B}" type="pres">
      <dgm:prSet presAssocID="{B2C563D4-7B4A-43EF-BFF7-61BF22475C62}" presName="bentUpArrow1" presStyleLbl="alignImgPlace1" presStyleIdx="0" presStyleCnt="3"/>
      <dgm:spPr/>
    </dgm:pt>
    <dgm:pt modelId="{A3C008B6-2D02-4152-934F-2F8A3F29E97E}" type="pres">
      <dgm:prSet presAssocID="{B2C563D4-7B4A-43EF-BFF7-61BF22475C62}" presName="ParentText" presStyleLbl="node1" presStyleIdx="0" presStyleCnt="4" custScaleX="136895" custLinFactNeighborX="-87952" custLinFactNeighborY="7765">
        <dgm:presLayoutVars>
          <dgm:chMax val="1"/>
          <dgm:chPref val="1"/>
          <dgm:bulletEnabled val="1"/>
        </dgm:presLayoutVars>
      </dgm:prSet>
      <dgm:spPr/>
    </dgm:pt>
    <dgm:pt modelId="{749B31E2-F525-4430-A089-397D8202687E}" type="pres">
      <dgm:prSet presAssocID="{B2C563D4-7B4A-43EF-BFF7-61BF22475C62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632D3368-A79A-48E3-AF11-BB497C18DAF0}" type="pres">
      <dgm:prSet presAssocID="{D04B83FF-3578-4387-A7D7-55691C2E7701}" presName="sibTrans" presStyleCnt="0"/>
      <dgm:spPr/>
    </dgm:pt>
    <dgm:pt modelId="{AC090CF7-B2DC-446E-A3D4-57D891BE5FDC}" type="pres">
      <dgm:prSet presAssocID="{48DA60A2-7564-4C2C-9BA1-B19CAF98480B}" presName="composite" presStyleCnt="0"/>
      <dgm:spPr/>
    </dgm:pt>
    <dgm:pt modelId="{0951E1FA-94CE-46CB-B594-650E5F978165}" type="pres">
      <dgm:prSet presAssocID="{48DA60A2-7564-4C2C-9BA1-B19CAF98480B}" presName="bentUpArrow1" presStyleLbl="alignImgPlace1" presStyleIdx="1" presStyleCnt="3" custScaleX="127853" custLinFactNeighborX="12946" custLinFactNeighborY="10404"/>
      <dgm:spPr/>
    </dgm:pt>
    <dgm:pt modelId="{1E49C740-2DED-43F2-8CC9-A9435DA930CF}" type="pres">
      <dgm:prSet presAssocID="{48DA60A2-7564-4C2C-9BA1-B19CAF98480B}" presName="ParentText" presStyleLbl="node1" presStyleIdx="1" presStyleCnt="4" custScaleX="138251" custScaleY="137777" custLinFactNeighborX="-8400" custLinFactNeighborY="4235">
        <dgm:presLayoutVars>
          <dgm:chMax val="1"/>
          <dgm:chPref val="1"/>
          <dgm:bulletEnabled val="1"/>
        </dgm:presLayoutVars>
      </dgm:prSet>
      <dgm:spPr/>
    </dgm:pt>
    <dgm:pt modelId="{179DBC8A-5D65-43C0-8885-42AE99222831}" type="pres">
      <dgm:prSet presAssocID="{48DA60A2-7564-4C2C-9BA1-B19CAF98480B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0919D98-3413-4653-9378-C8D2B79EEC31}" type="pres">
      <dgm:prSet presAssocID="{2E5A558B-E426-42DF-95B4-111800C289E4}" presName="sibTrans" presStyleCnt="0"/>
      <dgm:spPr/>
    </dgm:pt>
    <dgm:pt modelId="{C01FFA66-4ECD-4C07-85E0-E1CA190268CE}" type="pres">
      <dgm:prSet presAssocID="{183B23F0-45E5-4631-9DE6-9230F0F1BEE3}" presName="composite" presStyleCnt="0"/>
      <dgm:spPr/>
    </dgm:pt>
    <dgm:pt modelId="{20799E1C-5A8A-4435-B447-5776B4B6242D}" type="pres">
      <dgm:prSet presAssocID="{183B23F0-45E5-4631-9DE6-9230F0F1BEE3}" presName="bentUpArrow1" presStyleLbl="alignImgPlace1" presStyleIdx="2" presStyleCnt="3" custScaleX="190753" custLinFactNeighborX="55991" custLinFactNeighborY="-3327"/>
      <dgm:spPr/>
    </dgm:pt>
    <dgm:pt modelId="{44820F08-59E2-423A-B531-2EF0EEFF50D9}" type="pres">
      <dgm:prSet presAssocID="{183B23F0-45E5-4631-9DE6-9230F0F1BEE3}" presName="ParentText" presStyleLbl="node1" presStyleIdx="2" presStyleCnt="4" custScaleX="138251" custLinFactNeighborX="16229" custLinFactNeighborY="18394">
        <dgm:presLayoutVars>
          <dgm:chMax val="1"/>
          <dgm:chPref val="1"/>
          <dgm:bulletEnabled val="1"/>
        </dgm:presLayoutVars>
      </dgm:prSet>
      <dgm:spPr/>
    </dgm:pt>
    <dgm:pt modelId="{AFDCDF16-7507-482D-A8AE-ED72C38E3924}" type="pres">
      <dgm:prSet presAssocID="{183B23F0-45E5-4631-9DE6-9230F0F1BEE3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4B3E04A1-14C3-4C3C-9F70-89AC023E55C8}" type="pres">
      <dgm:prSet presAssocID="{602ED034-89B8-4512-99D2-6FA904B1A410}" presName="sibTrans" presStyleCnt="0"/>
      <dgm:spPr/>
    </dgm:pt>
    <dgm:pt modelId="{4CB8858E-9D58-45BE-A8FD-4C98642726B0}" type="pres">
      <dgm:prSet presAssocID="{244972D0-0926-42BC-9A92-47FDAF2C14CE}" presName="composite" presStyleCnt="0"/>
      <dgm:spPr/>
    </dgm:pt>
    <dgm:pt modelId="{62D682D0-EC36-4B3E-AC04-4B6A2556F3EF}" type="pres">
      <dgm:prSet presAssocID="{244972D0-0926-42BC-9A92-47FDAF2C14CE}" presName="ParentText" presStyleLbl="node1" presStyleIdx="3" presStyleCnt="4" custScaleX="214087" custScaleY="144737" custLinFactNeighborX="67402" custLinFactNeighborY="3205">
        <dgm:presLayoutVars>
          <dgm:chMax val="1"/>
          <dgm:chPref val="1"/>
          <dgm:bulletEnabled val="1"/>
        </dgm:presLayoutVars>
      </dgm:prSet>
      <dgm:spPr/>
    </dgm:pt>
  </dgm:ptLst>
  <dgm:cxnLst>
    <dgm:cxn modelId="{E1C10720-8769-4C2A-A4AE-E5D5FFDCF3BF}" srcId="{B79971AE-CB04-45E2-9D82-4B6EB3013F0A}" destId="{B2C563D4-7B4A-43EF-BFF7-61BF22475C62}" srcOrd="0" destOrd="0" parTransId="{D0E8942B-9240-4094-B122-BC102F01CA39}" sibTransId="{D04B83FF-3578-4387-A7D7-55691C2E7701}"/>
    <dgm:cxn modelId="{D576C22F-370E-4A1E-9904-EA2845D72F1A}" srcId="{B79971AE-CB04-45E2-9D82-4B6EB3013F0A}" destId="{48DA60A2-7564-4C2C-9BA1-B19CAF98480B}" srcOrd="1" destOrd="0" parTransId="{3D7F13F4-7A2D-41C5-91AB-B4CC0B376617}" sibTransId="{2E5A558B-E426-42DF-95B4-111800C289E4}"/>
    <dgm:cxn modelId="{A8D94A34-BD4A-4FD8-AA90-89A1CAD6DB0D}" srcId="{B79971AE-CB04-45E2-9D82-4B6EB3013F0A}" destId="{183B23F0-45E5-4631-9DE6-9230F0F1BEE3}" srcOrd="2" destOrd="0" parTransId="{468419CD-7A42-4B9D-8693-2A1EF8CE0283}" sibTransId="{602ED034-89B8-4512-99D2-6FA904B1A410}"/>
    <dgm:cxn modelId="{F8F30A37-CFAB-47DC-9A31-C3518AC98E2B}" type="presOf" srcId="{48DA60A2-7564-4C2C-9BA1-B19CAF98480B}" destId="{1E49C740-2DED-43F2-8CC9-A9435DA930CF}" srcOrd="0" destOrd="0" presId="urn:microsoft.com/office/officeart/2005/8/layout/StepDownProcess"/>
    <dgm:cxn modelId="{974A005E-225B-4D87-B9D1-6F8D051CA97E}" type="presOf" srcId="{B79971AE-CB04-45E2-9D82-4B6EB3013F0A}" destId="{816BD085-B526-443D-B605-76574605B425}" srcOrd="0" destOrd="0" presId="urn:microsoft.com/office/officeart/2005/8/layout/StepDownProcess"/>
    <dgm:cxn modelId="{8A4E4C86-25F1-44DB-97DD-A11DBE593C4A}" type="presOf" srcId="{183B23F0-45E5-4631-9DE6-9230F0F1BEE3}" destId="{44820F08-59E2-423A-B531-2EF0EEFF50D9}" srcOrd="0" destOrd="0" presId="urn:microsoft.com/office/officeart/2005/8/layout/StepDownProcess"/>
    <dgm:cxn modelId="{FBF18D8D-7188-405D-899C-CF5A8CE09F96}" type="presOf" srcId="{B2C563D4-7B4A-43EF-BFF7-61BF22475C62}" destId="{A3C008B6-2D02-4152-934F-2F8A3F29E97E}" srcOrd="0" destOrd="0" presId="urn:microsoft.com/office/officeart/2005/8/layout/StepDownProcess"/>
    <dgm:cxn modelId="{1B2B559B-7219-430D-8D48-0DF779C5EA33}" srcId="{B79971AE-CB04-45E2-9D82-4B6EB3013F0A}" destId="{244972D0-0926-42BC-9A92-47FDAF2C14CE}" srcOrd="3" destOrd="0" parTransId="{8DC70B00-5265-4E65-8D7C-FCCA0847300C}" sibTransId="{0997ED2A-5E6A-451A-981A-4334C7AC9CE6}"/>
    <dgm:cxn modelId="{FEC726AD-A0ED-419E-84CF-2A30C47E2BD3}" type="presOf" srcId="{244972D0-0926-42BC-9A92-47FDAF2C14CE}" destId="{62D682D0-EC36-4B3E-AC04-4B6A2556F3EF}" srcOrd="0" destOrd="0" presId="urn:microsoft.com/office/officeart/2005/8/layout/StepDownProcess"/>
    <dgm:cxn modelId="{FBD1A670-FC40-4AD3-81BD-67A6C4679ABA}" type="presParOf" srcId="{816BD085-B526-443D-B605-76574605B425}" destId="{32F5BA19-02CB-477E-9372-92E814AD8EA0}" srcOrd="0" destOrd="0" presId="urn:microsoft.com/office/officeart/2005/8/layout/StepDownProcess"/>
    <dgm:cxn modelId="{2C1CC20C-72E5-4D83-B6AD-3F08431EA50F}" type="presParOf" srcId="{32F5BA19-02CB-477E-9372-92E814AD8EA0}" destId="{224E8F92-B215-4619-815A-DA8744D4BD3B}" srcOrd="0" destOrd="0" presId="urn:microsoft.com/office/officeart/2005/8/layout/StepDownProcess"/>
    <dgm:cxn modelId="{189D6B6E-81FE-485A-80A7-BE9A454899BA}" type="presParOf" srcId="{32F5BA19-02CB-477E-9372-92E814AD8EA0}" destId="{A3C008B6-2D02-4152-934F-2F8A3F29E97E}" srcOrd="1" destOrd="0" presId="urn:microsoft.com/office/officeart/2005/8/layout/StepDownProcess"/>
    <dgm:cxn modelId="{806BE09C-BFFC-4B82-B20F-E4196E2F3494}" type="presParOf" srcId="{32F5BA19-02CB-477E-9372-92E814AD8EA0}" destId="{749B31E2-F525-4430-A089-397D8202687E}" srcOrd="2" destOrd="0" presId="urn:microsoft.com/office/officeart/2005/8/layout/StepDownProcess"/>
    <dgm:cxn modelId="{E45DA215-A32B-45FA-9ADB-F055E83D99CE}" type="presParOf" srcId="{816BD085-B526-443D-B605-76574605B425}" destId="{632D3368-A79A-48E3-AF11-BB497C18DAF0}" srcOrd="1" destOrd="0" presId="urn:microsoft.com/office/officeart/2005/8/layout/StepDownProcess"/>
    <dgm:cxn modelId="{869EA382-B46E-4BD1-8839-E02BC43E5841}" type="presParOf" srcId="{816BD085-B526-443D-B605-76574605B425}" destId="{AC090CF7-B2DC-446E-A3D4-57D891BE5FDC}" srcOrd="2" destOrd="0" presId="urn:microsoft.com/office/officeart/2005/8/layout/StepDownProcess"/>
    <dgm:cxn modelId="{59B77226-544D-4326-995D-B7B4CC4541D7}" type="presParOf" srcId="{AC090CF7-B2DC-446E-A3D4-57D891BE5FDC}" destId="{0951E1FA-94CE-46CB-B594-650E5F978165}" srcOrd="0" destOrd="0" presId="urn:microsoft.com/office/officeart/2005/8/layout/StepDownProcess"/>
    <dgm:cxn modelId="{37968BFE-FF42-48BC-A89F-165AAD379361}" type="presParOf" srcId="{AC090CF7-B2DC-446E-A3D4-57D891BE5FDC}" destId="{1E49C740-2DED-43F2-8CC9-A9435DA930CF}" srcOrd="1" destOrd="0" presId="urn:microsoft.com/office/officeart/2005/8/layout/StepDownProcess"/>
    <dgm:cxn modelId="{C5978CF2-FF01-4708-8848-F87609CAE5E2}" type="presParOf" srcId="{AC090CF7-B2DC-446E-A3D4-57D891BE5FDC}" destId="{179DBC8A-5D65-43C0-8885-42AE99222831}" srcOrd="2" destOrd="0" presId="urn:microsoft.com/office/officeart/2005/8/layout/StepDownProcess"/>
    <dgm:cxn modelId="{C630206E-DB48-4F80-AAFB-C048A7A39A7B}" type="presParOf" srcId="{816BD085-B526-443D-B605-76574605B425}" destId="{90919D98-3413-4653-9378-C8D2B79EEC31}" srcOrd="3" destOrd="0" presId="urn:microsoft.com/office/officeart/2005/8/layout/StepDownProcess"/>
    <dgm:cxn modelId="{F26CCD66-FDF1-40A6-9F1D-112D7F44F720}" type="presParOf" srcId="{816BD085-B526-443D-B605-76574605B425}" destId="{C01FFA66-4ECD-4C07-85E0-E1CA190268CE}" srcOrd="4" destOrd="0" presId="urn:microsoft.com/office/officeart/2005/8/layout/StepDownProcess"/>
    <dgm:cxn modelId="{5B2247E5-13CD-4281-B4CF-0DEBD12FD269}" type="presParOf" srcId="{C01FFA66-4ECD-4C07-85E0-E1CA190268CE}" destId="{20799E1C-5A8A-4435-B447-5776B4B6242D}" srcOrd="0" destOrd="0" presId="urn:microsoft.com/office/officeart/2005/8/layout/StepDownProcess"/>
    <dgm:cxn modelId="{0C704ED2-3292-4293-953A-16027FB3FDC2}" type="presParOf" srcId="{C01FFA66-4ECD-4C07-85E0-E1CA190268CE}" destId="{44820F08-59E2-423A-B531-2EF0EEFF50D9}" srcOrd="1" destOrd="0" presId="urn:microsoft.com/office/officeart/2005/8/layout/StepDownProcess"/>
    <dgm:cxn modelId="{3D027DF9-FDEC-4EEA-9B5D-909ECB638B30}" type="presParOf" srcId="{C01FFA66-4ECD-4C07-85E0-E1CA190268CE}" destId="{AFDCDF16-7507-482D-A8AE-ED72C38E3924}" srcOrd="2" destOrd="0" presId="urn:microsoft.com/office/officeart/2005/8/layout/StepDownProcess"/>
    <dgm:cxn modelId="{6FB42483-4DFA-4032-AB82-C16255ABB3F5}" type="presParOf" srcId="{816BD085-B526-443D-B605-76574605B425}" destId="{4B3E04A1-14C3-4C3C-9F70-89AC023E55C8}" srcOrd="5" destOrd="0" presId="urn:microsoft.com/office/officeart/2005/8/layout/StepDownProcess"/>
    <dgm:cxn modelId="{3892639A-12B1-4D79-A4D9-0C5B492DD73A}" type="presParOf" srcId="{816BD085-B526-443D-B605-76574605B425}" destId="{4CB8858E-9D58-45BE-A8FD-4C98642726B0}" srcOrd="6" destOrd="0" presId="urn:microsoft.com/office/officeart/2005/8/layout/StepDownProcess"/>
    <dgm:cxn modelId="{C9FA4360-ED2F-4D78-A443-236D868B7369}" type="presParOf" srcId="{4CB8858E-9D58-45BE-A8FD-4C98642726B0}" destId="{62D682D0-EC36-4B3E-AC04-4B6A2556F3EF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AF543B-38FB-403C-9F93-B7890AEDFC52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C5F9B57-2090-4190-94AB-743BB98A6CC6}">
      <dgm:prSet phldrT="[Text]"/>
      <dgm:spPr>
        <a:solidFill>
          <a:schemeClr val="bg2"/>
        </a:solidFill>
      </dgm:spPr>
      <dgm:t>
        <a:bodyPr/>
        <a:lstStyle/>
        <a:p>
          <a:pPr>
            <a:buNone/>
          </a:pPr>
          <a:r>
            <a:rPr lang="en-US" dirty="0">
              <a:solidFill>
                <a:schemeClr val="tx1"/>
              </a:solidFill>
              <a:latin typeface="Baskerville Old Face" panose="02020602080505020303" pitchFamily="18" charset="0"/>
            </a:rPr>
            <a:t>Spark first </a:t>
          </a:r>
          <a:r>
            <a:rPr lang="en-US" b="1" dirty="0">
              <a:solidFill>
                <a:schemeClr val="tx1"/>
              </a:solidFill>
              <a:latin typeface="Baskerville Old Face" panose="02020602080505020303" pitchFamily="18" charset="0"/>
            </a:rPr>
            <a:t>records the steps (</a:t>
          </a:r>
          <a:r>
            <a:rPr lang="en-US" b="1" dirty="0">
              <a:solidFill>
                <a:srgbClr val="FF0000"/>
              </a:solidFill>
              <a:latin typeface="Baskerville Old Face" panose="02020602080505020303" pitchFamily="18" charset="0"/>
            </a:rPr>
            <a:t>plan</a:t>
          </a:r>
          <a:r>
            <a:rPr lang="en-US" b="1" dirty="0">
              <a:solidFill>
                <a:schemeClr val="tx1"/>
              </a:solidFill>
              <a:latin typeface="Baskerville Old Face" panose="02020602080505020303" pitchFamily="18" charset="0"/>
            </a:rPr>
            <a:t>)</a:t>
          </a:r>
          <a:r>
            <a:rPr lang="en-US" dirty="0">
              <a:solidFill>
                <a:schemeClr val="tx1"/>
              </a:solidFill>
              <a:latin typeface="Baskerville Old Face" panose="02020602080505020303" pitchFamily="18" charset="0"/>
            </a:rPr>
            <a:t> and waits.</a:t>
          </a:r>
          <a:endParaRPr lang="en-IN" dirty="0">
            <a:solidFill>
              <a:schemeClr val="tx1"/>
            </a:solidFill>
            <a:latin typeface="Baskerville Old Face" panose="02020602080505020303" pitchFamily="18" charset="0"/>
          </a:endParaRPr>
        </a:p>
      </dgm:t>
    </dgm:pt>
    <dgm:pt modelId="{9455A1DC-F0EB-46BA-B664-40462F0A5D19}" type="parTrans" cxnId="{6E989CF5-211C-4FE3-A165-1E8A2B87BCFF}">
      <dgm:prSet/>
      <dgm:spPr/>
      <dgm:t>
        <a:bodyPr/>
        <a:lstStyle/>
        <a:p>
          <a:endParaRPr lang="en-IN"/>
        </a:p>
      </dgm:t>
    </dgm:pt>
    <dgm:pt modelId="{58D98844-3D98-4484-A4AE-683198FFF8BB}" type="sibTrans" cxnId="{6E989CF5-211C-4FE3-A165-1E8A2B87BCFF}">
      <dgm:prSet/>
      <dgm:spPr/>
      <dgm:t>
        <a:bodyPr/>
        <a:lstStyle/>
        <a:p>
          <a:endParaRPr lang="en-IN"/>
        </a:p>
      </dgm:t>
    </dgm:pt>
    <dgm:pt modelId="{976C1EC5-5BC3-4970-ACF7-6D2455FFC2B1}">
      <dgm:prSet phldrT="[Text]"/>
      <dgm:spPr>
        <a:solidFill>
          <a:schemeClr val="bg2"/>
        </a:solidFill>
      </dgm:spPr>
      <dgm:t>
        <a:bodyPr/>
        <a:lstStyle/>
        <a:p>
          <a:pPr>
            <a:buNone/>
          </a:pPr>
          <a:r>
            <a:rPr lang="en-US" dirty="0">
              <a:solidFill>
                <a:schemeClr val="tx1"/>
              </a:solidFill>
              <a:latin typeface="Baskerville Old Face" panose="02020602080505020303" pitchFamily="18" charset="0"/>
            </a:rPr>
            <a:t>When we ask for the </a:t>
          </a:r>
          <a:r>
            <a:rPr lang="en-US" b="1" dirty="0">
              <a:solidFill>
                <a:schemeClr val="tx1"/>
              </a:solidFill>
              <a:latin typeface="Baskerville Old Face" panose="02020602080505020303" pitchFamily="18" charset="0"/>
            </a:rPr>
            <a:t>final result</a:t>
          </a:r>
          <a:r>
            <a:rPr lang="en-US" dirty="0">
              <a:solidFill>
                <a:schemeClr val="tx1"/>
              </a:solidFill>
              <a:latin typeface="Baskerville Old Face" panose="02020602080505020303" pitchFamily="18" charset="0"/>
            </a:rPr>
            <a:t>, Spark </a:t>
          </a:r>
          <a:r>
            <a:rPr lang="en-US" b="1" dirty="0">
              <a:solidFill>
                <a:srgbClr val="FF0000"/>
              </a:solidFill>
              <a:latin typeface="Baskerville Old Face" panose="02020602080505020303" pitchFamily="18" charset="0"/>
            </a:rPr>
            <a:t>executes</a:t>
          </a:r>
          <a:r>
            <a:rPr lang="en-US" dirty="0">
              <a:solidFill>
                <a:schemeClr val="tx1"/>
              </a:solidFill>
              <a:latin typeface="Baskerville Old Face" panose="02020602080505020303" pitchFamily="18" charset="0"/>
            </a:rPr>
            <a:t> </a:t>
          </a:r>
          <a:endParaRPr lang="en-IN" dirty="0">
            <a:solidFill>
              <a:schemeClr val="tx1"/>
            </a:solidFill>
            <a:latin typeface="Baskerville Old Face" panose="02020602080505020303" pitchFamily="18" charset="0"/>
          </a:endParaRPr>
        </a:p>
      </dgm:t>
    </dgm:pt>
    <dgm:pt modelId="{1F0B6D1A-F93A-4C74-9037-BCDA0FEE6E19}" type="parTrans" cxnId="{6B646C6C-12B9-4136-9C7D-5FEDE9082FE3}">
      <dgm:prSet/>
      <dgm:spPr/>
      <dgm:t>
        <a:bodyPr/>
        <a:lstStyle/>
        <a:p>
          <a:endParaRPr lang="en-IN"/>
        </a:p>
      </dgm:t>
    </dgm:pt>
    <dgm:pt modelId="{A8BE9E32-0D58-42BF-9549-DEC378789945}" type="sibTrans" cxnId="{6B646C6C-12B9-4136-9C7D-5FEDE9082FE3}">
      <dgm:prSet/>
      <dgm:spPr/>
      <dgm:t>
        <a:bodyPr/>
        <a:lstStyle/>
        <a:p>
          <a:endParaRPr lang="en-IN"/>
        </a:p>
      </dgm:t>
    </dgm:pt>
    <dgm:pt modelId="{95BB8CF4-A0AE-4DAC-88CB-F889687FC224}" type="pres">
      <dgm:prSet presAssocID="{6CAF543B-38FB-403C-9F93-B7890AEDFC52}" presName="Name0" presStyleCnt="0">
        <dgm:presLayoutVars>
          <dgm:dir/>
          <dgm:resizeHandles val="exact"/>
        </dgm:presLayoutVars>
      </dgm:prSet>
      <dgm:spPr/>
    </dgm:pt>
    <dgm:pt modelId="{7726C810-875A-4C2C-AD59-C801E07125D5}" type="pres">
      <dgm:prSet presAssocID="{9C5F9B57-2090-4190-94AB-743BB98A6CC6}" presName="node" presStyleLbl="node1" presStyleIdx="0" presStyleCnt="2" custScaleX="129106" custScaleY="89783" custLinFactNeighborX="-17" custLinFactNeighborY="-39078">
        <dgm:presLayoutVars>
          <dgm:bulletEnabled val="1"/>
        </dgm:presLayoutVars>
      </dgm:prSet>
      <dgm:spPr/>
    </dgm:pt>
    <dgm:pt modelId="{84781287-B14B-46AA-A777-3EC173D5CAAD}" type="pres">
      <dgm:prSet presAssocID="{58D98844-3D98-4484-A4AE-683198FFF8BB}" presName="sibTrans" presStyleLbl="sibTrans2D1" presStyleIdx="0" presStyleCnt="1"/>
      <dgm:spPr/>
    </dgm:pt>
    <dgm:pt modelId="{8F89E041-3414-4FF1-8C22-806C62025985}" type="pres">
      <dgm:prSet presAssocID="{58D98844-3D98-4484-A4AE-683198FFF8BB}" presName="connectorText" presStyleLbl="sibTrans2D1" presStyleIdx="0" presStyleCnt="1"/>
      <dgm:spPr/>
    </dgm:pt>
    <dgm:pt modelId="{E73C11B5-AC3B-41BD-9DC4-3CB31F744E14}" type="pres">
      <dgm:prSet presAssocID="{976C1EC5-5BC3-4970-ACF7-6D2455FFC2B1}" presName="node" presStyleLbl="node1" presStyleIdx="1" presStyleCnt="2" custLinFactNeighborX="-644" custLinFactNeighborY="-33495">
        <dgm:presLayoutVars>
          <dgm:bulletEnabled val="1"/>
        </dgm:presLayoutVars>
      </dgm:prSet>
      <dgm:spPr/>
    </dgm:pt>
  </dgm:ptLst>
  <dgm:cxnLst>
    <dgm:cxn modelId="{6732465E-883B-4CC5-93EB-87F9B6796191}" type="presOf" srcId="{58D98844-3D98-4484-A4AE-683198FFF8BB}" destId="{8F89E041-3414-4FF1-8C22-806C62025985}" srcOrd="1" destOrd="0" presId="urn:microsoft.com/office/officeart/2005/8/layout/process1"/>
    <dgm:cxn modelId="{6B646C6C-12B9-4136-9C7D-5FEDE9082FE3}" srcId="{6CAF543B-38FB-403C-9F93-B7890AEDFC52}" destId="{976C1EC5-5BC3-4970-ACF7-6D2455FFC2B1}" srcOrd="1" destOrd="0" parTransId="{1F0B6D1A-F93A-4C74-9037-BCDA0FEE6E19}" sibTransId="{A8BE9E32-0D58-42BF-9549-DEC378789945}"/>
    <dgm:cxn modelId="{FA47C181-F373-4BA3-9CC3-5A8AD290BBF8}" type="presOf" srcId="{976C1EC5-5BC3-4970-ACF7-6D2455FFC2B1}" destId="{E73C11B5-AC3B-41BD-9DC4-3CB31F744E14}" srcOrd="0" destOrd="0" presId="urn:microsoft.com/office/officeart/2005/8/layout/process1"/>
    <dgm:cxn modelId="{8D234287-0B85-4179-9B5E-6707E56D1600}" type="presOf" srcId="{6CAF543B-38FB-403C-9F93-B7890AEDFC52}" destId="{95BB8CF4-A0AE-4DAC-88CB-F889687FC224}" srcOrd="0" destOrd="0" presId="urn:microsoft.com/office/officeart/2005/8/layout/process1"/>
    <dgm:cxn modelId="{5D87568D-1725-4DF3-9755-0BD6FCB67E6D}" type="presOf" srcId="{9C5F9B57-2090-4190-94AB-743BB98A6CC6}" destId="{7726C810-875A-4C2C-AD59-C801E07125D5}" srcOrd="0" destOrd="0" presId="urn:microsoft.com/office/officeart/2005/8/layout/process1"/>
    <dgm:cxn modelId="{0C19A8B8-1961-42E4-8DAA-C921D23429DE}" type="presOf" srcId="{58D98844-3D98-4484-A4AE-683198FFF8BB}" destId="{84781287-B14B-46AA-A777-3EC173D5CAAD}" srcOrd="0" destOrd="0" presId="urn:microsoft.com/office/officeart/2005/8/layout/process1"/>
    <dgm:cxn modelId="{6E989CF5-211C-4FE3-A165-1E8A2B87BCFF}" srcId="{6CAF543B-38FB-403C-9F93-B7890AEDFC52}" destId="{9C5F9B57-2090-4190-94AB-743BB98A6CC6}" srcOrd="0" destOrd="0" parTransId="{9455A1DC-F0EB-46BA-B664-40462F0A5D19}" sibTransId="{58D98844-3D98-4484-A4AE-683198FFF8BB}"/>
    <dgm:cxn modelId="{63910CC3-8C18-4D10-A95B-C80C9B05B67E}" type="presParOf" srcId="{95BB8CF4-A0AE-4DAC-88CB-F889687FC224}" destId="{7726C810-875A-4C2C-AD59-C801E07125D5}" srcOrd="0" destOrd="0" presId="urn:microsoft.com/office/officeart/2005/8/layout/process1"/>
    <dgm:cxn modelId="{7321ABFF-EDFE-4DF6-8FD6-BACAE137757D}" type="presParOf" srcId="{95BB8CF4-A0AE-4DAC-88CB-F889687FC224}" destId="{84781287-B14B-46AA-A777-3EC173D5CAAD}" srcOrd="1" destOrd="0" presId="urn:microsoft.com/office/officeart/2005/8/layout/process1"/>
    <dgm:cxn modelId="{5244CDD7-7446-4BB4-A0B0-6C6FBD164F14}" type="presParOf" srcId="{84781287-B14B-46AA-A777-3EC173D5CAAD}" destId="{8F89E041-3414-4FF1-8C22-806C62025985}" srcOrd="0" destOrd="0" presId="urn:microsoft.com/office/officeart/2005/8/layout/process1"/>
    <dgm:cxn modelId="{031AB299-822A-4356-AF9B-0FA2A345AD54}" type="presParOf" srcId="{95BB8CF4-A0AE-4DAC-88CB-F889687FC224}" destId="{E73C11B5-AC3B-41BD-9DC4-3CB31F744E14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809B56-7670-4C0B-98E1-151628CAC70F}" type="doc">
      <dgm:prSet loTypeId="urn:microsoft.com/office/officeart/2005/8/layout/chevron1" loCatId="process" qsTypeId="urn:microsoft.com/office/officeart/2005/8/quickstyle/simple1" qsCatId="simple" csTypeId="urn:microsoft.com/office/officeart/2005/8/colors/colorful4" csCatId="colorful" phldr="1"/>
      <dgm:spPr/>
    </dgm:pt>
    <dgm:pt modelId="{40F4E508-5B96-4DD2-ACC7-984350F60211}">
      <dgm:prSet phldrT="[Text]"/>
      <dgm:spPr/>
      <dgm:t>
        <a:bodyPr/>
        <a:lstStyle/>
        <a:p>
          <a:r>
            <a:rPr lang="en-US" dirty="0">
              <a:solidFill>
                <a:schemeClr val="tx2">
                  <a:lumMod val="50000"/>
                </a:schemeClr>
              </a:solidFill>
              <a:latin typeface="Baskerville Old Face" panose="02020602080505020303" pitchFamily="18" charset="0"/>
            </a:rPr>
            <a:t>Action creates Job </a:t>
          </a:r>
          <a:endParaRPr lang="en-IN" dirty="0">
            <a:solidFill>
              <a:schemeClr val="tx2">
                <a:lumMod val="50000"/>
              </a:schemeClr>
            </a:solidFill>
            <a:latin typeface="Baskerville Old Face" panose="02020602080505020303" pitchFamily="18" charset="0"/>
          </a:endParaRPr>
        </a:p>
      </dgm:t>
    </dgm:pt>
    <dgm:pt modelId="{EE5F8C84-C12C-4024-A8EA-61543D3E88F1}" type="parTrans" cxnId="{6863B439-B366-434E-89DC-4CEEF1D854E9}">
      <dgm:prSet/>
      <dgm:spPr/>
      <dgm:t>
        <a:bodyPr/>
        <a:lstStyle/>
        <a:p>
          <a:endParaRPr lang="en-IN"/>
        </a:p>
      </dgm:t>
    </dgm:pt>
    <dgm:pt modelId="{669C59FE-7F43-47B8-A64D-DC9161F5DCF5}" type="sibTrans" cxnId="{6863B439-B366-434E-89DC-4CEEF1D854E9}">
      <dgm:prSet/>
      <dgm:spPr/>
      <dgm:t>
        <a:bodyPr/>
        <a:lstStyle/>
        <a:p>
          <a:endParaRPr lang="en-IN"/>
        </a:p>
      </dgm:t>
    </dgm:pt>
    <dgm:pt modelId="{1E6B10B4-3AB1-4D4E-895F-CD6896BA1848}">
      <dgm:prSet phldrT="[Text]"/>
      <dgm:spPr/>
      <dgm:t>
        <a:bodyPr/>
        <a:lstStyle/>
        <a:p>
          <a:r>
            <a:rPr lang="en-US">
              <a:solidFill>
                <a:schemeClr val="tx2">
                  <a:lumMod val="50000"/>
                </a:schemeClr>
              </a:solidFill>
              <a:latin typeface="Baskerville Old Face" panose="02020602080505020303" pitchFamily="18" charset="0"/>
            </a:rPr>
            <a:t>Job creates Stages </a:t>
          </a:r>
          <a:endParaRPr lang="en-IN" dirty="0">
            <a:solidFill>
              <a:schemeClr val="tx2">
                <a:lumMod val="50000"/>
              </a:schemeClr>
            </a:solidFill>
            <a:latin typeface="Baskerville Old Face" panose="02020602080505020303" pitchFamily="18" charset="0"/>
          </a:endParaRPr>
        </a:p>
      </dgm:t>
    </dgm:pt>
    <dgm:pt modelId="{BDD729C4-FEC6-40C3-8296-AE96D4F05389}" type="parTrans" cxnId="{C69E3CC5-B591-475C-8B14-0E4EE25158DB}">
      <dgm:prSet/>
      <dgm:spPr/>
      <dgm:t>
        <a:bodyPr/>
        <a:lstStyle/>
        <a:p>
          <a:endParaRPr lang="en-IN"/>
        </a:p>
      </dgm:t>
    </dgm:pt>
    <dgm:pt modelId="{B4BE200A-5B3F-4685-8580-1599630A6040}" type="sibTrans" cxnId="{C69E3CC5-B591-475C-8B14-0E4EE25158DB}">
      <dgm:prSet/>
      <dgm:spPr/>
      <dgm:t>
        <a:bodyPr/>
        <a:lstStyle/>
        <a:p>
          <a:endParaRPr lang="en-IN"/>
        </a:p>
      </dgm:t>
    </dgm:pt>
    <dgm:pt modelId="{462ACA75-2BDD-4C2B-AD16-0718381CEA67}">
      <dgm:prSet phldrT="[Text]"/>
      <dgm:spPr/>
      <dgm:t>
        <a:bodyPr/>
        <a:lstStyle/>
        <a:p>
          <a:r>
            <a:rPr lang="en-US" dirty="0">
              <a:solidFill>
                <a:schemeClr val="tx2">
                  <a:lumMod val="50000"/>
                </a:schemeClr>
              </a:solidFill>
              <a:latin typeface="Baskerville Old Face" panose="02020602080505020303" pitchFamily="18" charset="0"/>
            </a:rPr>
            <a:t>Stages create Tasks</a:t>
          </a:r>
          <a:endParaRPr lang="en-IN" dirty="0">
            <a:solidFill>
              <a:schemeClr val="tx2">
                <a:lumMod val="50000"/>
              </a:schemeClr>
            </a:solidFill>
            <a:latin typeface="Baskerville Old Face" panose="02020602080505020303" pitchFamily="18" charset="0"/>
          </a:endParaRPr>
        </a:p>
      </dgm:t>
    </dgm:pt>
    <dgm:pt modelId="{15B38E34-AE6C-4AD2-8D0A-5BE91E36DBBC}" type="parTrans" cxnId="{F8FD1EC1-2E34-49DD-AD61-FF502F113562}">
      <dgm:prSet/>
      <dgm:spPr/>
      <dgm:t>
        <a:bodyPr/>
        <a:lstStyle/>
        <a:p>
          <a:endParaRPr lang="en-IN"/>
        </a:p>
      </dgm:t>
    </dgm:pt>
    <dgm:pt modelId="{A336EBB4-8FD0-4985-9688-2B8A4D646393}" type="sibTrans" cxnId="{F8FD1EC1-2E34-49DD-AD61-FF502F113562}">
      <dgm:prSet/>
      <dgm:spPr/>
      <dgm:t>
        <a:bodyPr/>
        <a:lstStyle/>
        <a:p>
          <a:endParaRPr lang="en-IN"/>
        </a:p>
      </dgm:t>
    </dgm:pt>
    <dgm:pt modelId="{229BCF46-4AEB-4CA1-8866-D5A0921B2117}" type="pres">
      <dgm:prSet presAssocID="{D1809B56-7670-4C0B-98E1-151628CAC70F}" presName="Name0" presStyleCnt="0">
        <dgm:presLayoutVars>
          <dgm:dir/>
          <dgm:animLvl val="lvl"/>
          <dgm:resizeHandles val="exact"/>
        </dgm:presLayoutVars>
      </dgm:prSet>
      <dgm:spPr/>
    </dgm:pt>
    <dgm:pt modelId="{812E7025-1AAA-429C-91D6-6A6F94516022}" type="pres">
      <dgm:prSet presAssocID="{40F4E508-5B96-4DD2-ACC7-984350F60211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C67880F-B49D-4109-BC20-03AE656B4E5B}" type="pres">
      <dgm:prSet presAssocID="{669C59FE-7F43-47B8-A64D-DC9161F5DCF5}" presName="parTxOnlySpace" presStyleCnt="0"/>
      <dgm:spPr/>
    </dgm:pt>
    <dgm:pt modelId="{CF8181AC-2D99-4747-99E9-91C07A4DD2B3}" type="pres">
      <dgm:prSet presAssocID="{1E6B10B4-3AB1-4D4E-895F-CD6896BA1848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6BB5C3AB-B514-441C-8A2F-CB0464612BBC}" type="pres">
      <dgm:prSet presAssocID="{B4BE200A-5B3F-4685-8580-1599630A6040}" presName="parTxOnlySpace" presStyleCnt="0"/>
      <dgm:spPr/>
    </dgm:pt>
    <dgm:pt modelId="{385EE66D-268B-4DE2-9FEC-47B63523F418}" type="pres">
      <dgm:prSet presAssocID="{462ACA75-2BDD-4C2B-AD16-0718381CEA67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1BBF5A38-E6E0-46BB-87A6-FAE05185A94D}" type="presOf" srcId="{D1809B56-7670-4C0B-98E1-151628CAC70F}" destId="{229BCF46-4AEB-4CA1-8866-D5A0921B2117}" srcOrd="0" destOrd="0" presId="urn:microsoft.com/office/officeart/2005/8/layout/chevron1"/>
    <dgm:cxn modelId="{6863B439-B366-434E-89DC-4CEEF1D854E9}" srcId="{D1809B56-7670-4C0B-98E1-151628CAC70F}" destId="{40F4E508-5B96-4DD2-ACC7-984350F60211}" srcOrd="0" destOrd="0" parTransId="{EE5F8C84-C12C-4024-A8EA-61543D3E88F1}" sibTransId="{669C59FE-7F43-47B8-A64D-DC9161F5DCF5}"/>
    <dgm:cxn modelId="{002D645D-739C-4F0B-BA5B-C0A0FEAE21E5}" type="presOf" srcId="{40F4E508-5B96-4DD2-ACC7-984350F60211}" destId="{812E7025-1AAA-429C-91D6-6A6F94516022}" srcOrd="0" destOrd="0" presId="urn:microsoft.com/office/officeart/2005/8/layout/chevron1"/>
    <dgm:cxn modelId="{93120F46-D942-432B-9D4F-88AECCDF71CD}" type="presOf" srcId="{462ACA75-2BDD-4C2B-AD16-0718381CEA67}" destId="{385EE66D-268B-4DE2-9FEC-47B63523F418}" srcOrd="0" destOrd="0" presId="urn:microsoft.com/office/officeart/2005/8/layout/chevron1"/>
    <dgm:cxn modelId="{3FF21DA4-7A66-4CE7-AD26-BEB672E5CE5B}" type="presOf" srcId="{1E6B10B4-3AB1-4D4E-895F-CD6896BA1848}" destId="{CF8181AC-2D99-4747-99E9-91C07A4DD2B3}" srcOrd="0" destOrd="0" presId="urn:microsoft.com/office/officeart/2005/8/layout/chevron1"/>
    <dgm:cxn modelId="{F8FD1EC1-2E34-49DD-AD61-FF502F113562}" srcId="{D1809B56-7670-4C0B-98E1-151628CAC70F}" destId="{462ACA75-2BDD-4C2B-AD16-0718381CEA67}" srcOrd="2" destOrd="0" parTransId="{15B38E34-AE6C-4AD2-8D0A-5BE91E36DBBC}" sibTransId="{A336EBB4-8FD0-4985-9688-2B8A4D646393}"/>
    <dgm:cxn modelId="{C69E3CC5-B591-475C-8B14-0E4EE25158DB}" srcId="{D1809B56-7670-4C0B-98E1-151628CAC70F}" destId="{1E6B10B4-3AB1-4D4E-895F-CD6896BA1848}" srcOrd="1" destOrd="0" parTransId="{BDD729C4-FEC6-40C3-8296-AE96D4F05389}" sibTransId="{B4BE200A-5B3F-4685-8580-1599630A6040}"/>
    <dgm:cxn modelId="{ECBE791C-1F3F-40B5-9125-90666CF4232E}" type="presParOf" srcId="{229BCF46-4AEB-4CA1-8866-D5A0921B2117}" destId="{812E7025-1AAA-429C-91D6-6A6F94516022}" srcOrd="0" destOrd="0" presId="urn:microsoft.com/office/officeart/2005/8/layout/chevron1"/>
    <dgm:cxn modelId="{E273FE9B-8DAA-4381-86D5-A1C10725CA97}" type="presParOf" srcId="{229BCF46-4AEB-4CA1-8866-D5A0921B2117}" destId="{6C67880F-B49D-4109-BC20-03AE656B4E5B}" srcOrd="1" destOrd="0" presId="urn:microsoft.com/office/officeart/2005/8/layout/chevron1"/>
    <dgm:cxn modelId="{5BFE544C-FFEF-4683-9268-962DE4E1E84D}" type="presParOf" srcId="{229BCF46-4AEB-4CA1-8866-D5A0921B2117}" destId="{CF8181AC-2D99-4747-99E9-91C07A4DD2B3}" srcOrd="2" destOrd="0" presId="urn:microsoft.com/office/officeart/2005/8/layout/chevron1"/>
    <dgm:cxn modelId="{D7C6CD0F-CDE6-4F8F-A402-2A9BF32E8F87}" type="presParOf" srcId="{229BCF46-4AEB-4CA1-8866-D5A0921B2117}" destId="{6BB5C3AB-B514-441C-8A2F-CB0464612BBC}" srcOrd="3" destOrd="0" presId="urn:microsoft.com/office/officeart/2005/8/layout/chevron1"/>
    <dgm:cxn modelId="{0645CE2C-7AF1-48AF-BB96-864570214CAF}" type="presParOf" srcId="{229BCF46-4AEB-4CA1-8866-D5A0921B2117}" destId="{385EE66D-268B-4DE2-9FEC-47B63523F418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4E8F92-B215-4619-815A-DA8744D4BD3B}">
      <dsp:nvSpPr>
        <dsp:cNvPr id="0" name=""/>
        <dsp:cNvSpPr/>
      </dsp:nvSpPr>
      <dsp:spPr>
        <a:xfrm rot="5400000">
          <a:off x="2272572" y="1216455"/>
          <a:ext cx="1067474" cy="121528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C008B6-2D02-4152-934F-2F8A3F29E97E}">
      <dsp:nvSpPr>
        <dsp:cNvPr id="0" name=""/>
        <dsp:cNvSpPr/>
      </dsp:nvSpPr>
      <dsp:spPr>
        <a:xfrm>
          <a:off x="77759" y="130809"/>
          <a:ext cx="2460000" cy="1257840"/>
        </a:xfrm>
        <a:prstGeom prst="roundRect">
          <a:avLst>
            <a:gd name="adj" fmla="val 16670"/>
          </a:avLst>
        </a:prstGeom>
        <a:solidFill>
          <a:schemeClr val="bg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Baskerville Old Face" panose="02020602080505020303" pitchFamily="18" charset="0"/>
            </a:rPr>
            <a:t>Spark is a distributed computing engine designed for </a:t>
          </a:r>
          <a:r>
            <a:rPr lang="en-US" sz="1800" b="1" kern="1200" dirty="0">
              <a:solidFill>
                <a:schemeClr val="tx1"/>
              </a:solidFill>
              <a:latin typeface="Baskerville Old Face" panose="02020602080505020303" pitchFamily="18" charset="0"/>
            </a:rPr>
            <a:t>high-speed big-data processing</a:t>
          </a:r>
          <a:r>
            <a:rPr lang="en-US" sz="1800" kern="1200" dirty="0">
              <a:solidFill>
                <a:schemeClr val="tx1"/>
              </a:solidFill>
              <a:latin typeface="Baskerville Old Face" panose="02020602080505020303" pitchFamily="18" charset="0"/>
            </a:rPr>
            <a:t>. </a:t>
          </a:r>
          <a:endParaRPr lang="en-IN" sz="1800" kern="1200" dirty="0">
            <a:solidFill>
              <a:schemeClr val="tx1"/>
            </a:solidFill>
            <a:latin typeface="Baskerville Old Face" panose="02020602080505020303" pitchFamily="18" charset="0"/>
          </a:endParaRPr>
        </a:p>
      </dsp:txBody>
      <dsp:txXfrm>
        <a:off x="139173" y="192223"/>
        <a:ext cx="2337172" cy="1135012"/>
      </dsp:txXfrm>
    </dsp:sp>
    <dsp:sp modelId="{749B31E2-F525-4430-A089-397D8202687E}">
      <dsp:nvSpPr>
        <dsp:cNvPr id="0" name=""/>
        <dsp:cNvSpPr/>
      </dsp:nvSpPr>
      <dsp:spPr>
        <a:xfrm>
          <a:off x="3786754" y="153102"/>
          <a:ext cx="1306965" cy="1016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51E1FA-94CE-46CB-B594-650E5F978165}">
      <dsp:nvSpPr>
        <dsp:cNvPr id="0" name=""/>
        <dsp:cNvSpPr/>
      </dsp:nvSpPr>
      <dsp:spPr>
        <a:xfrm rot="5400000">
          <a:off x="4091109" y="2808826"/>
          <a:ext cx="1067474" cy="155377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49C740-2DED-43F2-8CC9-A9435DA930CF}">
      <dsp:nvSpPr>
        <dsp:cNvPr id="0" name=""/>
        <dsp:cNvSpPr/>
      </dsp:nvSpPr>
      <dsp:spPr>
        <a:xfrm>
          <a:off x="3156330" y="1499378"/>
          <a:ext cx="2484368" cy="1733014"/>
        </a:xfrm>
        <a:prstGeom prst="roundRect">
          <a:avLst>
            <a:gd name="adj" fmla="val 16670"/>
          </a:avLst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Baskerville Old Face" panose="02020602080505020303" pitchFamily="18" charset="0"/>
            </a:rPr>
            <a:t>Unlike MapReduce, Spark performs </a:t>
          </a:r>
          <a:r>
            <a:rPr lang="en-US" sz="1800" b="1" kern="1200" dirty="0">
              <a:solidFill>
                <a:schemeClr val="tx1"/>
              </a:solidFill>
              <a:latin typeface="Baskerville Old Face" panose="02020602080505020303" pitchFamily="18" charset="0"/>
            </a:rPr>
            <a:t>in-memory processing</a:t>
          </a:r>
          <a:r>
            <a:rPr lang="en-US" sz="1800" kern="1200" dirty="0">
              <a:solidFill>
                <a:schemeClr val="tx1"/>
              </a:solidFill>
              <a:latin typeface="Baskerville Old Face" panose="02020602080505020303" pitchFamily="18" charset="0"/>
            </a:rPr>
            <a:t>, meaning it processes data directly in RAM instead of repeatedly reading from disk</a:t>
          </a:r>
          <a:endParaRPr lang="en-IN" sz="1800" kern="1200" dirty="0">
            <a:solidFill>
              <a:schemeClr val="tx1"/>
            </a:solidFill>
            <a:latin typeface="Baskerville Old Face" panose="02020602080505020303" pitchFamily="18" charset="0"/>
          </a:endParaRPr>
        </a:p>
      </dsp:txBody>
      <dsp:txXfrm>
        <a:off x="3240944" y="1583992"/>
        <a:ext cx="2315140" cy="1563786"/>
      </dsp:txXfrm>
    </dsp:sp>
    <dsp:sp modelId="{179DBC8A-5D65-43C0-8885-42AE99222831}">
      <dsp:nvSpPr>
        <dsp:cNvPr id="0" name=""/>
        <dsp:cNvSpPr/>
      </dsp:nvSpPr>
      <dsp:spPr>
        <a:xfrm>
          <a:off x="5447961" y="1803659"/>
          <a:ext cx="1306965" cy="1016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799E1C-5A8A-4435-B447-5776B4B6242D}">
      <dsp:nvSpPr>
        <dsp:cNvPr id="0" name=""/>
        <dsp:cNvSpPr/>
      </dsp:nvSpPr>
      <dsp:spPr>
        <a:xfrm rot="5400000">
          <a:off x="6263250" y="3693015"/>
          <a:ext cx="1067474" cy="231818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820F08-59E2-423A-B531-2EF0EEFF50D9}">
      <dsp:nvSpPr>
        <dsp:cNvPr id="0" name=""/>
        <dsp:cNvSpPr/>
      </dsp:nvSpPr>
      <dsp:spPr>
        <a:xfrm>
          <a:off x="5247936" y="3328032"/>
          <a:ext cx="2484368" cy="1257840"/>
        </a:xfrm>
        <a:prstGeom prst="roundRect">
          <a:avLst>
            <a:gd name="adj" fmla="val 16670"/>
          </a:avLst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Baskerville Old Face" panose="02020602080505020303" pitchFamily="18" charset="0"/>
            </a:rPr>
            <a:t>Spark can be </a:t>
          </a:r>
          <a:r>
            <a:rPr lang="en-US" sz="2000" b="1" kern="1200" dirty="0">
              <a:solidFill>
                <a:schemeClr val="tx1"/>
              </a:solidFill>
              <a:latin typeface="Baskerville Old Face" panose="02020602080505020303" pitchFamily="18" charset="0"/>
            </a:rPr>
            <a:t>10 to 100 times faster</a:t>
          </a:r>
          <a:r>
            <a:rPr lang="en-US" sz="2000" kern="1200" dirty="0">
              <a:solidFill>
                <a:schemeClr val="tx1"/>
              </a:solidFill>
              <a:latin typeface="Baskerville Old Face" panose="02020602080505020303" pitchFamily="18" charset="0"/>
            </a:rPr>
            <a:t> than traditional Hadoop processing.</a:t>
          </a:r>
          <a:endParaRPr lang="en-IN" sz="2000" kern="1200" dirty="0">
            <a:solidFill>
              <a:schemeClr val="tx1"/>
            </a:solidFill>
            <a:latin typeface="Baskerville Old Face" panose="02020602080505020303" pitchFamily="18" charset="0"/>
          </a:endParaRPr>
        </a:p>
      </dsp:txBody>
      <dsp:txXfrm>
        <a:off x="5309350" y="3389446"/>
        <a:ext cx="2361540" cy="1135012"/>
      </dsp:txXfrm>
    </dsp:sp>
    <dsp:sp modelId="{AFDCDF16-7507-482D-A8AE-ED72C38E3924}">
      <dsp:nvSpPr>
        <dsp:cNvPr id="0" name=""/>
        <dsp:cNvSpPr/>
      </dsp:nvSpPr>
      <dsp:spPr>
        <a:xfrm>
          <a:off x="7096984" y="3216629"/>
          <a:ext cx="1306965" cy="1016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D682D0-EC36-4B3E-AC04-4B6A2556F3EF}">
      <dsp:nvSpPr>
        <dsp:cNvPr id="0" name=""/>
        <dsp:cNvSpPr/>
      </dsp:nvSpPr>
      <dsp:spPr>
        <a:xfrm>
          <a:off x="7816537" y="4542774"/>
          <a:ext cx="3847139" cy="1820560"/>
        </a:xfrm>
        <a:prstGeom prst="roundRect">
          <a:avLst>
            <a:gd name="adj" fmla="val 16670"/>
          </a:avLst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Baskerville Old Face" panose="02020602080505020303" pitchFamily="18" charset="0"/>
            </a:rPr>
            <a:t>Spark follows an intelligent execution model called </a:t>
          </a:r>
          <a:r>
            <a:rPr lang="en-US" sz="2400" b="1" kern="1200" dirty="0">
              <a:solidFill>
                <a:schemeClr val="tx1"/>
              </a:solidFill>
              <a:latin typeface="Baskerville Old Face" panose="02020602080505020303" pitchFamily="18" charset="0"/>
            </a:rPr>
            <a:t>lazy evaluation</a:t>
          </a:r>
          <a:endParaRPr lang="en-IN" sz="2400" kern="1200" dirty="0">
            <a:solidFill>
              <a:schemeClr val="tx1"/>
            </a:solidFill>
            <a:latin typeface="Baskerville Old Face" panose="02020602080505020303" pitchFamily="18" charset="0"/>
          </a:endParaRPr>
        </a:p>
      </dsp:txBody>
      <dsp:txXfrm>
        <a:off x="7905425" y="4631662"/>
        <a:ext cx="3669363" cy="16427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26C810-875A-4C2C-AD59-C801E07125D5}">
      <dsp:nvSpPr>
        <dsp:cNvPr id="0" name=""/>
        <dsp:cNvSpPr/>
      </dsp:nvSpPr>
      <dsp:spPr>
        <a:xfrm>
          <a:off x="0" y="722645"/>
          <a:ext cx="5091002" cy="2124233"/>
        </a:xfrm>
        <a:prstGeom prst="roundRect">
          <a:avLst>
            <a:gd name="adj" fmla="val 10000"/>
          </a:avLst>
        </a:prstGeom>
        <a:solidFill>
          <a:schemeClr val="bg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solidFill>
                <a:schemeClr val="tx1"/>
              </a:solidFill>
              <a:latin typeface="Baskerville Old Face" panose="02020602080505020303" pitchFamily="18" charset="0"/>
            </a:rPr>
            <a:t>Spark first </a:t>
          </a:r>
          <a:r>
            <a:rPr lang="en-US" sz="4000" b="1" kern="1200" dirty="0">
              <a:solidFill>
                <a:schemeClr val="tx1"/>
              </a:solidFill>
              <a:latin typeface="Baskerville Old Face" panose="02020602080505020303" pitchFamily="18" charset="0"/>
            </a:rPr>
            <a:t>records the steps (</a:t>
          </a:r>
          <a:r>
            <a:rPr lang="en-US" sz="4000" b="1" kern="1200" dirty="0">
              <a:solidFill>
                <a:srgbClr val="FF0000"/>
              </a:solidFill>
              <a:latin typeface="Baskerville Old Face" panose="02020602080505020303" pitchFamily="18" charset="0"/>
            </a:rPr>
            <a:t>plan</a:t>
          </a:r>
          <a:r>
            <a:rPr lang="en-US" sz="4000" b="1" kern="1200" dirty="0">
              <a:solidFill>
                <a:schemeClr val="tx1"/>
              </a:solidFill>
              <a:latin typeface="Baskerville Old Face" panose="02020602080505020303" pitchFamily="18" charset="0"/>
            </a:rPr>
            <a:t>)</a:t>
          </a:r>
          <a:r>
            <a:rPr lang="en-US" sz="4000" kern="1200" dirty="0">
              <a:solidFill>
                <a:schemeClr val="tx1"/>
              </a:solidFill>
              <a:latin typeface="Baskerville Old Face" panose="02020602080505020303" pitchFamily="18" charset="0"/>
            </a:rPr>
            <a:t> and waits.</a:t>
          </a:r>
          <a:endParaRPr lang="en-IN" sz="4000" kern="1200" dirty="0">
            <a:solidFill>
              <a:schemeClr val="tx1"/>
            </a:solidFill>
            <a:latin typeface="Baskerville Old Face" panose="02020602080505020303" pitchFamily="18" charset="0"/>
          </a:endParaRPr>
        </a:p>
      </dsp:txBody>
      <dsp:txXfrm>
        <a:off x="62217" y="784862"/>
        <a:ext cx="4966568" cy="1999799"/>
      </dsp:txXfrm>
    </dsp:sp>
    <dsp:sp modelId="{84781287-B14B-46AA-A777-3EC173D5CAAD}">
      <dsp:nvSpPr>
        <dsp:cNvPr id="0" name=""/>
        <dsp:cNvSpPr/>
      </dsp:nvSpPr>
      <dsp:spPr>
        <a:xfrm rot="74620">
          <a:off x="5482759" y="1368581"/>
          <a:ext cx="830927" cy="9779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200" kern="1200"/>
        </a:p>
      </dsp:txBody>
      <dsp:txXfrm>
        <a:off x="5482788" y="1561462"/>
        <a:ext cx="581649" cy="586759"/>
      </dsp:txXfrm>
    </dsp:sp>
    <dsp:sp modelId="{E73C11B5-AC3B-41BD-9DC4-3CB31F744E14}">
      <dsp:nvSpPr>
        <dsp:cNvPr id="0" name=""/>
        <dsp:cNvSpPr/>
      </dsp:nvSpPr>
      <dsp:spPr>
        <a:xfrm>
          <a:off x="6658421" y="733871"/>
          <a:ext cx="3943273" cy="2365963"/>
        </a:xfrm>
        <a:prstGeom prst="roundRect">
          <a:avLst>
            <a:gd name="adj" fmla="val 10000"/>
          </a:avLst>
        </a:prstGeom>
        <a:solidFill>
          <a:schemeClr val="bg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solidFill>
                <a:schemeClr val="tx1"/>
              </a:solidFill>
              <a:latin typeface="Baskerville Old Face" panose="02020602080505020303" pitchFamily="18" charset="0"/>
            </a:rPr>
            <a:t>When we ask for the </a:t>
          </a:r>
          <a:r>
            <a:rPr lang="en-US" sz="4000" b="1" kern="1200" dirty="0">
              <a:solidFill>
                <a:schemeClr val="tx1"/>
              </a:solidFill>
              <a:latin typeface="Baskerville Old Face" panose="02020602080505020303" pitchFamily="18" charset="0"/>
            </a:rPr>
            <a:t>final result</a:t>
          </a:r>
          <a:r>
            <a:rPr lang="en-US" sz="4000" kern="1200" dirty="0">
              <a:solidFill>
                <a:schemeClr val="tx1"/>
              </a:solidFill>
              <a:latin typeface="Baskerville Old Face" panose="02020602080505020303" pitchFamily="18" charset="0"/>
            </a:rPr>
            <a:t>, Spark </a:t>
          </a:r>
          <a:r>
            <a:rPr lang="en-US" sz="4000" b="1" kern="1200" dirty="0">
              <a:solidFill>
                <a:srgbClr val="FF0000"/>
              </a:solidFill>
              <a:latin typeface="Baskerville Old Face" panose="02020602080505020303" pitchFamily="18" charset="0"/>
            </a:rPr>
            <a:t>executes</a:t>
          </a:r>
          <a:r>
            <a:rPr lang="en-US" sz="4000" kern="1200" dirty="0">
              <a:solidFill>
                <a:schemeClr val="tx1"/>
              </a:solidFill>
              <a:latin typeface="Baskerville Old Face" panose="02020602080505020303" pitchFamily="18" charset="0"/>
            </a:rPr>
            <a:t> </a:t>
          </a:r>
          <a:endParaRPr lang="en-IN" sz="4000" kern="1200" dirty="0">
            <a:solidFill>
              <a:schemeClr val="tx1"/>
            </a:solidFill>
            <a:latin typeface="Baskerville Old Face" panose="02020602080505020303" pitchFamily="18" charset="0"/>
          </a:endParaRPr>
        </a:p>
      </dsp:txBody>
      <dsp:txXfrm>
        <a:off x="6727718" y="803168"/>
        <a:ext cx="3804679" cy="222736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2E7025-1AAA-429C-91D6-6A6F94516022}">
      <dsp:nvSpPr>
        <dsp:cNvPr id="0" name=""/>
        <dsp:cNvSpPr/>
      </dsp:nvSpPr>
      <dsp:spPr>
        <a:xfrm>
          <a:off x="1425" y="1176428"/>
          <a:ext cx="1737067" cy="69482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2">
                  <a:lumMod val="50000"/>
                </a:schemeClr>
              </a:solidFill>
              <a:latin typeface="Baskerville Old Face" panose="02020602080505020303" pitchFamily="18" charset="0"/>
            </a:rPr>
            <a:t>Action creates Job </a:t>
          </a:r>
          <a:endParaRPr lang="en-IN" sz="1600" kern="1200" dirty="0">
            <a:solidFill>
              <a:schemeClr val="tx2">
                <a:lumMod val="50000"/>
              </a:schemeClr>
            </a:solidFill>
            <a:latin typeface="Baskerville Old Face" panose="02020602080505020303" pitchFamily="18" charset="0"/>
          </a:endParaRPr>
        </a:p>
      </dsp:txBody>
      <dsp:txXfrm>
        <a:off x="348838" y="1176428"/>
        <a:ext cx="1042241" cy="694826"/>
      </dsp:txXfrm>
    </dsp:sp>
    <dsp:sp modelId="{CF8181AC-2D99-4747-99E9-91C07A4DD2B3}">
      <dsp:nvSpPr>
        <dsp:cNvPr id="0" name=""/>
        <dsp:cNvSpPr/>
      </dsp:nvSpPr>
      <dsp:spPr>
        <a:xfrm>
          <a:off x="1564786" y="1176428"/>
          <a:ext cx="1737067" cy="694826"/>
        </a:xfrm>
        <a:prstGeom prst="chevron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tx2">
                  <a:lumMod val="50000"/>
                </a:schemeClr>
              </a:solidFill>
              <a:latin typeface="Baskerville Old Face" panose="02020602080505020303" pitchFamily="18" charset="0"/>
            </a:rPr>
            <a:t>Job creates Stages </a:t>
          </a:r>
          <a:endParaRPr lang="en-IN" sz="1600" kern="1200" dirty="0">
            <a:solidFill>
              <a:schemeClr val="tx2">
                <a:lumMod val="50000"/>
              </a:schemeClr>
            </a:solidFill>
            <a:latin typeface="Baskerville Old Face" panose="02020602080505020303" pitchFamily="18" charset="0"/>
          </a:endParaRPr>
        </a:p>
      </dsp:txBody>
      <dsp:txXfrm>
        <a:off x="1912199" y="1176428"/>
        <a:ext cx="1042241" cy="694826"/>
      </dsp:txXfrm>
    </dsp:sp>
    <dsp:sp modelId="{385EE66D-268B-4DE2-9FEC-47B63523F418}">
      <dsp:nvSpPr>
        <dsp:cNvPr id="0" name=""/>
        <dsp:cNvSpPr/>
      </dsp:nvSpPr>
      <dsp:spPr>
        <a:xfrm>
          <a:off x="3128146" y="1176428"/>
          <a:ext cx="1737067" cy="694826"/>
        </a:xfrm>
        <a:prstGeom prst="chevron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2">
                  <a:lumMod val="50000"/>
                </a:schemeClr>
              </a:solidFill>
              <a:latin typeface="Baskerville Old Face" panose="02020602080505020303" pitchFamily="18" charset="0"/>
            </a:rPr>
            <a:t>Stages create Tasks</a:t>
          </a:r>
          <a:endParaRPr lang="en-IN" sz="1600" kern="1200" dirty="0">
            <a:solidFill>
              <a:schemeClr val="tx2">
                <a:lumMod val="50000"/>
              </a:schemeClr>
            </a:solidFill>
            <a:latin typeface="Baskerville Old Face" panose="02020602080505020303" pitchFamily="18" charset="0"/>
          </a:endParaRPr>
        </a:p>
      </dsp:txBody>
      <dsp:txXfrm>
        <a:off x="3475559" y="1176428"/>
        <a:ext cx="1042241" cy="6948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C8FE0-F309-AE0B-30CB-7B8E22FB22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EF6FF2-CB7C-2A72-EBB1-94B541B377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76ECA-504F-302D-3532-894545495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2E043-A66A-6FE5-DA2D-876416239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3EDC5-B7CD-96B9-3C77-FC98643A0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654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20BFF-6390-DB21-392B-718B0617F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826EC-AADA-B884-5175-3664A5BB25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B269A-D004-9422-970B-7AF819871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4FD0E-96FB-5E2E-0D11-A7E11DB07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DE0EE-83ED-60D0-6D20-A7062FDB7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062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4AF76D-6197-43DA-6E20-DF4980EEA7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C8270D-0E13-17A0-75C0-23DDEA0E96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F6672-9E2B-D795-C808-D18793763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43216-E121-4B4A-4EA8-A6C7752D1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FD7DA-7CED-3AEA-A275-388940372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823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05C23-9267-1278-EC4B-779324395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98BAF-BBAE-C2C9-4B94-4D67A92B4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C2EF4B-7A2E-E07E-F8E6-F3072BB6D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DFFCB-A2A3-49A2-086D-DF9EAC1A7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EF3EB-6D19-CB1C-ACE2-BEA767A94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2372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70680-6D14-5A19-2CA1-91932D290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A2BB1-7142-B8C1-8C08-09AF20645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16C98-001E-73E4-E8A9-E26F3A46E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5D0B7-D36C-76D9-FBAA-34EB786F2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F74FD-4056-080B-B105-C80CA8C50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72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BE2A9-3698-06D6-763D-CAF534AAE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706BC-ECFC-3C6C-8F07-0527E88F7A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25932-4B54-A590-1102-9BC24C726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EB8610-0E2E-9EE1-7D91-2DEBCA0A1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67D82B-CEFE-827C-A904-4EB2C3F65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1E7EA-AA6C-64D8-593C-0D35D3737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7975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94725-1194-FBFE-DACD-4EC93A0F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BDABAE-C245-DB6F-3ED6-C17CC7A49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68C44E-722D-3010-CA82-3DDDC5B77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64E49F-3F1A-6477-39C4-12DBAD253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833A45-EBB4-B65D-5D56-EE11C99B4F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E49344-B8F8-6105-262E-F427B31F2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72BA89-8858-7014-967A-D0608AA72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353857-6824-95F2-3AC0-8D2916675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0715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1EAC7-096A-387A-2978-88459049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47A3EF-67F8-6C6B-0A37-EC278A41B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8ECFCC-B5FC-ECD0-B3BC-45BFE04A0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25DE48-E986-E1B1-FBC6-9EE9588C8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211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BB83D1-273E-E0CC-1E55-549E2DDB1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F62B0A-28AE-28DC-0EC2-D34DF93FD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1FF98A-6F2A-8868-3669-C2C2DFABD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67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D4D6E-ED32-2187-BF6F-EE24A5443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3C589-9B94-C53A-8013-9CB7FE776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26983-4AB2-45A8-4D13-F3E479D29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5B9A5-2189-0ABA-7360-77D2EADCF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BA5BD1-FDB5-C449-424C-41EC41064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2B205-33D9-D133-D683-1BDF5AB76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4689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DF0F2-540E-72FE-B4FE-8B16C14FE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1CA219-B9C7-F37E-DEC0-5FBD625FC4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E11052-6794-51C1-3769-45C5F01F02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9F380B-A6EA-B784-4AA5-B922C59AA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9F6685-C170-4347-F9F0-13DBE8838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264541-598F-E452-8825-7A1522B77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1549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EB5411-4E9A-A676-9379-E04F74BEC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9F3E4-5599-D7B0-0BC4-EA7DC9F04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2426E-52D3-BE47-D267-06A72CE9C5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75413-5728-4515-8353-5DB705E733AD}" type="datetimeFigureOut">
              <a:rPr lang="en-IN" smtClean="0"/>
              <a:t>20-02-2026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DD097-E453-8EA6-6D35-FC074B304F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B344F-2908-6064-5FB8-ACCA568FEA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E29226-67D1-4508-A9A3-D41377C457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5039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medium.com/plumbersofdatascience/understanding-spark-dags-b82020503444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14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C26C6-E822-4366-F3A7-5FD5E31DF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09AA6-D14F-4CC2-767D-D61FA4F1B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960" y="394811"/>
            <a:ext cx="10515600" cy="4351338"/>
          </a:xfrm>
        </p:spPr>
        <p:txBody>
          <a:bodyPr/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Imagine Amazon, Netflix, Flipkart, Google, or Paytm — 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you think they process their data using Excel or normal Python pandas?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second, millions of transactions, clicks, searches, and sensor logs are generated. </a:t>
            </a:r>
          </a:p>
          <a:p>
            <a:pPr marL="342900" lvl="1" indent="-342900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normal system cannot process such huge volumes of data quickly. </a:t>
            </a:r>
          </a:p>
          <a:p>
            <a:pPr marL="342900" lvl="1" indent="-342900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where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Apache Spark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comes into the picture. </a:t>
            </a:r>
          </a:p>
          <a:p>
            <a:pPr marL="342900" lvl="1" indent="-342900" algn="just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PySpark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allows us to process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terabytes to petabytes of data in minutes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not hours</a:t>
            </a:r>
          </a:p>
        </p:txBody>
      </p:sp>
      <p:pic>
        <p:nvPicPr>
          <p:cNvPr id="2050" name="Picture 2" descr="Thinking - Free user icons">
            <a:extLst>
              <a:ext uri="{FF2B5EF4-FFF2-40B4-BE49-F238E27FC236}">
                <a16:creationId xmlns:a16="http://schemas.microsoft.com/office/drawing/2014/main" id="{6D5E29DB-9DE2-A608-93D1-5C4C695006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6385" y="3780155"/>
            <a:ext cx="2106295" cy="240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4E9CCF-B504-6BAB-4B24-4550E568E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5893" y="3353435"/>
            <a:ext cx="4480560" cy="298704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88284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5BF6F-F48B-898C-EAC7-2DE0B982C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Baskerville Old Face" panose="02020602080505020303" pitchFamily="18" charset="0"/>
              </a:rPr>
              <a:t>Advantages of Lazy Evaluation</a:t>
            </a:r>
            <a:endParaRPr lang="en-IN" dirty="0">
              <a:latin typeface="Baskerville Old Face" panose="020206020805050203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CB348-C2BE-BE7C-DF28-7702960EF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askerville Old Face" panose="02020602080505020303" pitchFamily="18" charset="0"/>
              </a:rPr>
              <a:t>Spark can combine multiple steps into one optimized execution</a:t>
            </a:r>
          </a:p>
          <a:p>
            <a:r>
              <a:rPr lang="en-US" dirty="0">
                <a:latin typeface="Baskerville Old Face" panose="02020602080505020303" pitchFamily="18" charset="0"/>
              </a:rPr>
              <a:t>Reduces unnecessary data reading</a:t>
            </a:r>
          </a:p>
          <a:p>
            <a:r>
              <a:rPr lang="en-US" dirty="0">
                <a:latin typeface="Baskerville Old Face" panose="02020602080505020303" pitchFamily="18" charset="0"/>
              </a:rPr>
              <a:t>Improves performance significantly</a:t>
            </a:r>
          </a:p>
          <a:p>
            <a:r>
              <a:rPr lang="en-US" dirty="0">
                <a:latin typeface="Baskerville Old Face" panose="02020602080505020303" pitchFamily="18" charset="0"/>
              </a:rPr>
              <a:t>Enables better parallel execution</a:t>
            </a:r>
            <a:endParaRPr lang="en-IN" dirty="0">
              <a:latin typeface="Baskerville Old Face" panose="020206020805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FFAA4-3CB1-EBD0-5FB2-F4EC7429090C}"/>
              </a:ext>
            </a:extLst>
          </p:cNvPr>
          <p:cNvSpPr txBox="1"/>
          <p:nvPr/>
        </p:nvSpPr>
        <p:spPr>
          <a:xfrm>
            <a:off x="1473200" y="4307840"/>
            <a:ext cx="9631680" cy="135421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Baskerville Old Face" panose="02020602080505020303" pitchFamily="18" charset="0"/>
              </a:rPr>
              <a:t>“Spark waits… plans… then executes when an action is called.”</a:t>
            </a:r>
            <a:endParaRPr lang="en-US" sz="3200" dirty="0">
              <a:latin typeface="Baskerville Old Face" panose="02020602080505020303" pitchFamily="18" charset="0"/>
            </a:endParaRPr>
          </a:p>
          <a:p>
            <a:pPr algn="ctr"/>
            <a:endParaRPr lang="en-IN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759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46F2-7261-858E-63CD-CA29F367E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A5B24C-18AE-D440-F787-5EA4201CB5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880"/>
            <a:ext cx="10759440" cy="704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763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6AFC8-4A0F-801B-9CA5-CED2A0046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09DECC-AE27-E394-9CC5-05D9147F9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698E60-4257-742C-2F19-B428D286A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" y="50800"/>
            <a:ext cx="1101852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56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1175B7-A226-612B-EE28-CA5C7ADB6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>
              <a:latin typeface="Baskerville Old Face" panose="02020602080505020303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2FFBBA-A1DB-4E4F-C58F-F76BD5A072A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8280" y="1009651"/>
            <a:ext cx="5181600" cy="345440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264D9E7-EAA3-5B15-529E-B9BAC147A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89880" y="339725"/>
            <a:ext cx="6344920" cy="4351338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Baskerville Old Face" panose="02020602080505020303" pitchFamily="18" charset="0"/>
              </a:rPr>
              <a:t>A </a:t>
            </a:r>
            <a:r>
              <a:rPr lang="en-US" sz="2400" b="1" dirty="0">
                <a:latin typeface="Baskerville Old Face" panose="02020602080505020303" pitchFamily="18" charset="0"/>
              </a:rPr>
              <a:t>DAG</a:t>
            </a:r>
            <a:r>
              <a:rPr lang="en-US" sz="2400" dirty="0">
                <a:latin typeface="Baskerville Old Face" panose="02020602080505020303" pitchFamily="18" charset="0"/>
              </a:rPr>
              <a:t> is “</a:t>
            </a:r>
            <a:r>
              <a:rPr lang="en-US" sz="2400" b="1" dirty="0">
                <a:latin typeface="Baskerville Old Face" panose="02020602080505020303" pitchFamily="18" charset="0"/>
              </a:rPr>
              <a:t>directed</a:t>
            </a:r>
            <a:r>
              <a:rPr lang="en-US" sz="2400" dirty="0">
                <a:latin typeface="Baskerville Old Face" panose="02020602080505020303" pitchFamily="18" charset="0"/>
              </a:rPr>
              <a:t>” because the operations are executed in a specific order, and “</a:t>
            </a:r>
            <a:r>
              <a:rPr lang="en-US" sz="2400" b="1" dirty="0">
                <a:latin typeface="Baskerville Old Face" panose="02020602080505020303" pitchFamily="18" charset="0"/>
              </a:rPr>
              <a:t>acyclic</a:t>
            </a:r>
            <a:r>
              <a:rPr lang="en-US" sz="2400" dirty="0">
                <a:latin typeface="Baskerville Old Face" panose="02020602080505020303" pitchFamily="18" charset="0"/>
              </a:rPr>
              <a:t>” because there are no loops or cycles in the execution plan. </a:t>
            </a:r>
          </a:p>
          <a:p>
            <a:pPr algn="just"/>
            <a:r>
              <a:rPr lang="en-US" sz="2400" dirty="0">
                <a:latin typeface="Baskerville Old Face" panose="02020602080505020303" pitchFamily="18" charset="0"/>
              </a:rPr>
              <a:t>Each stage in the DAG depends on the completion of the previous stage, and each task within a stage can run independently of the others. </a:t>
            </a:r>
          </a:p>
          <a:p>
            <a:pPr algn="just"/>
            <a:r>
              <a:rPr lang="en-US" sz="2400" dirty="0">
                <a:latin typeface="Baskerville Old Face" panose="02020602080505020303" pitchFamily="18" charset="0"/>
              </a:rPr>
              <a:t>At a high level, a </a:t>
            </a:r>
            <a:r>
              <a:rPr lang="en-US" sz="2400" b="1" dirty="0">
                <a:latin typeface="Baskerville Old Face" panose="02020602080505020303" pitchFamily="18" charset="0"/>
              </a:rPr>
              <a:t>DAG</a:t>
            </a:r>
            <a:r>
              <a:rPr lang="en-US" sz="2400" dirty="0">
                <a:latin typeface="Baskerville Old Face" panose="02020602080505020303" pitchFamily="18" charset="0"/>
              </a:rPr>
              <a:t> represents the logical execution plan of a Spark job.</a:t>
            </a:r>
            <a:endParaRPr lang="en-IN" sz="2400" dirty="0">
              <a:latin typeface="Baskerville Old Face" panose="02020602080505020303" pitchFamily="18" charset="0"/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D3895C67-92E4-3F32-0D9A-D53E7B74D3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50" y="4716463"/>
            <a:ext cx="6667500" cy="187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7E6930-8720-0D2E-1777-30029D597EA3}"/>
              </a:ext>
            </a:extLst>
          </p:cNvPr>
          <p:cNvSpPr txBox="1"/>
          <p:nvPr/>
        </p:nvSpPr>
        <p:spPr>
          <a:xfrm>
            <a:off x="6904354" y="4204971"/>
            <a:ext cx="51669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Baskerville Old Face" panose="02020602080505020303" pitchFamily="18" charset="0"/>
                <a:hlinkClick r:id="rId4"/>
              </a:rPr>
              <a:t>https://medium.com/plumbersofdatascience/understanding-spark-dags-b82020503444</a:t>
            </a:r>
            <a:r>
              <a:rPr lang="en-IN" dirty="0">
                <a:latin typeface="Baskerville Old Face" panose="02020602080505020303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243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041C57A-8E99-F9BE-15E6-DFEAECBAD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BBB2CF-C5D5-28F7-0602-E4533CE346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6280" y="233046"/>
            <a:ext cx="10637520" cy="6624954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13604F6-2ACE-FE45-5CAA-153D9461BE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343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B14994-209B-25A4-F5E5-561C67AC5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>
              <a:solidFill>
                <a:schemeClr val="tx2">
                  <a:lumMod val="50000"/>
                </a:schemeClr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4D78D-4D07-6E02-4E15-9C3F2482C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" y="210184"/>
            <a:ext cx="11932920" cy="664781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600" dirty="0">
                <a:latin typeface="Baskerville Old Face" panose="02020602080505020303" pitchFamily="18" charset="0"/>
              </a:rPr>
              <a:t>Suppose we have a dataset containing </a:t>
            </a:r>
            <a:r>
              <a:rPr lang="en-US" sz="3600" b="1" dirty="0">
                <a:latin typeface="Baskerville Old Face" panose="02020602080505020303" pitchFamily="18" charset="0"/>
              </a:rPr>
              <a:t>1000 records</a:t>
            </a:r>
            <a:r>
              <a:rPr lang="en-US" sz="3600" dirty="0">
                <a:latin typeface="Baskerville Old Face" panose="02020602080505020303" pitchFamily="18" charset="0"/>
              </a:rPr>
              <a:t>, and Spark divides it into </a:t>
            </a:r>
            <a:r>
              <a:rPr lang="en-US" sz="3600" b="1" dirty="0">
                <a:latin typeface="Baskerville Old Face" panose="02020602080505020303" pitchFamily="18" charset="0"/>
              </a:rPr>
              <a:t>5 partitions</a:t>
            </a:r>
            <a:r>
              <a:rPr lang="en-US" sz="3600" dirty="0">
                <a:latin typeface="Baskerville Old Face" panose="02020602080505020303" pitchFamily="18" charset="0"/>
              </a:rPr>
              <a:t>.  Outcome: Count number of entries</a:t>
            </a:r>
          </a:p>
          <a:p>
            <a:pPr marL="0" indent="0">
              <a:buNone/>
            </a:pPr>
            <a:r>
              <a:rPr lang="en-US" sz="3600" b="1" dirty="0">
                <a:solidFill>
                  <a:srgbClr val="00B050"/>
                </a:solidFill>
                <a:latin typeface="Baskerville Old Face" panose="02020602080505020303" pitchFamily="18" charset="0"/>
              </a:rPr>
              <a:t>Step 1 — Action triggers a Job  </a:t>
            </a:r>
          </a:p>
          <a:p>
            <a:pPr marL="0" indent="0">
              <a:buNone/>
            </a:pPr>
            <a:r>
              <a:rPr lang="en-US" sz="3600" dirty="0">
                <a:latin typeface="Baskerville Old Face" panose="02020602080505020303" pitchFamily="18" charset="0"/>
              </a:rPr>
              <a:t>Spark creates </a:t>
            </a:r>
            <a:r>
              <a:rPr lang="en-US" sz="3600" b="1" dirty="0">
                <a:latin typeface="Baskerville Old Face" panose="02020602080505020303" pitchFamily="18" charset="0"/>
              </a:rPr>
              <a:t>1 Job</a:t>
            </a:r>
            <a:r>
              <a:rPr lang="en-US" sz="3600" dirty="0">
                <a:latin typeface="Baskerville Old Face" panose="02020602080505020303" pitchFamily="18" charset="0"/>
              </a:rPr>
              <a:t> because an </a:t>
            </a:r>
            <a:r>
              <a:rPr lang="en-US" sz="3600" b="1" dirty="0">
                <a:latin typeface="Baskerville Old Face" panose="02020602080505020303" pitchFamily="18" charset="0"/>
              </a:rPr>
              <a:t>action</a:t>
            </a:r>
            <a:r>
              <a:rPr lang="en-US" sz="3600" dirty="0">
                <a:latin typeface="Baskerville Old Face" panose="02020602080505020303" pitchFamily="18" charset="0"/>
              </a:rPr>
              <a:t> is triggered.</a:t>
            </a:r>
          </a:p>
          <a:p>
            <a:pPr marL="0" indent="0">
              <a:buNone/>
            </a:pPr>
            <a:r>
              <a:rPr lang="en-US" sz="3600" b="1" dirty="0">
                <a:solidFill>
                  <a:srgbClr val="00B050"/>
                </a:solidFill>
                <a:latin typeface="Baskerville Old Face" panose="02020602080505020303" pitchFamily="18" charset="0"/>
              </a:rPr>
              <a:t>Step 2 — Job divided into Stages</a:t>
            </a:r>
          </a:p>
          <a:p>
            <a:r>
              <a:rPr lang="en-US" sz="3600" dirty="0">
                <a:latin typeface="Baskerville Old Face" panose="02020602080505020303" pitchFamily="18" charset="0"/>
              </a:rPr>
              <a:t>Assume the computation requires:</a:t>
            </a:r>
          </a:p>
          <a:p>
            <a:r>
              <a:rPr lang="en-US" sz="3600" b="1" dirty="0">
                <a:latin typeface="Baskerville Old Face" panose="02020602080505020303" pitchFamily="18" charset="0"/>
              </a:rPr>
              <a:t>Filter records</a:t>
            </a:r>
            <a:endParaRPr lang="en-US" sz="3600" dirty="0">
              <a:latin typeface="Baskerville Old Face" panose="02020602080505020303" pitchFamily="18" charset="0"/>
            </a:endParaRPr>
          </a:p>
          <a:p>
            <a:r>
              <a:rPr lang="en-US" sz="3600" b="1" dirty="0" err="1">
                <a:latin typeface="Baskerville Old Face" panose="02020602080505020303" pitchFamily="18" charset="0"/>
              </a:rPr>
              <a:t>GroupBy</a:t>
            </a:r>
            <a:r>
              <a:rPr lang="en-US" sz="3600" b="1" dirty="0">
                <a:latin typeface="Baskerville Old Face" panose="02020602080505020303" pitchFamily="18" charset="0"/>
              </a:rPr>
              <a:t> calculation</a:t>
            </a:r>
            <a:endParaRPr lang="en-US" sz="3600" dirty="0">
              <a:latin typeface="Baskerville Old Face" panose="02020602080505020303" pitchFamily="18" charset="0"/>
            </a:endParaRPr>
          </a:p>
          <a:p>
            <a:r>
              <a:rPr lang="en-US" sz="3600" dirty="0">
                <a:latin typeface="Baskerville Old Face" panose="02020602080505020303" pitchFamily="18" charset="0"/>
              </a:rPr>
              <a:t>Spark creates </a:t>
            </a:r>
            <a:r>
              <a:rPr lang="en-US" sz="3600" b="1" dirty="0">
                <a:latin typeface="Baskerville Old Face" panose="02020602080505020303" pitchFamily="18" charset="0"/>
              </a:rPr>
              <a:t>2 Stages</a:t>
            </a:r>
            <a:r>
              <a:rPr lang="en-US" sz="3600" dirty="0">
                <a:latin typeface="Baskerville Old Face" panose="02020602080505020303" pitchFamily="18" charset="0"/>
              </a:rPr>
              <a:t>:</a:t>
            </a:r>
          </a:p>
          <a:p>
            <a:r>
              <a:rPr lang="en-US" sz="3600" dirty="0">
                <a:latin typeface="Baskerville Old Face" panose="02020602080505020303" pitchFamily="18" charset="0"/>
              </a:rPr>
              <a:t>Stage 1: Filter</a:t>
            </a:r>
          </a:p>
          <a:p>
            <a:r>
              <a:rPr lang="en-US" sz="3600" dirty="0">
                <a:latin typeface="Baskerville Old Face" panose="02020602080505020303" pitchFamily="18" charset="0"/>
              </a:rPr>
              <a:t>Stage 2: </a:t>
            </a:r>
            <a:r>
              <a:rPr lang="en-US" sz="3600" dirty="0" err="1">
                <a:latin typeface="Baskerville Old Face" panose="02020602080505020303" pitchFamily="18" charset="0"/>
              </a:rPr>
              <a:t>GroupBy</a:t>
            </a:r>
            <a:r>
              <a:rPr lang="en-US" sz="3600" dirty="0">
                <a:latin typeface="Baskerville Old Face" panose="02020602080505020303" pitchFamily="18" charset="0"/>
              </a:rPr>
              <a:t> (shuffle stage)</a:t>
            </a:r>
          </a:p>
          <a:p>
            <a:pPr marL="0" indent="0">
              <a:buNone/>
            </a:pPr>
            <a:r>
              <a:rPr lang="en-US" sz="3600" b="1" dirty="0">
                <a:solidFill>
                  <a:srgbClr val="00B050"/>
                </a:solidFill>
                <a:latin typeface="Baskerville Old Face" panose="02020602080505020303" pitchFamily="18" charset="0"/>
              </a:rPr>
              <a:t>Step 3 — Each Stage divided into Tasks</a:t>
            </a:r>
          </a:p>
          <a:p>
            <a:r>
              <a:rPr lang="en-US" sz="3600" dirty="0">
                <a:latin typeface="Baskerville Old Face" panose="02020602080505020303" pitchFamily="18" charset="0"/>
              </a:rPr>
              <a:t>Since the dataset has 5 partitions, </a:t>
            </a:r>
          </a:p>
          <a:p>
            <a:r>
              <a:rPr lang="en-US" sz="3600" dirty="0">
                <a:latin typeface="Baskerville Old Face" panose="02020602080505020303" pitchFamily="18" charset="0"/>
              </a:rPr>
              <a:t>each stage creates 5 tasks.</a:t>
            </a:r>
          </a:p>
          <a:p>
            <a:endParaRPr lang="en-US" sz="3600" dirty="0">
              <a:latin typeface="Baskerville Old Face" panose="02020602080505020303" pitchFamily="18" charset="0"/>
            </a:endParaRPr>
          </a:p>
          <a:p>
            <a:endParaRPr lang="en-US" sz="3600" dirty="0">
              <a:latin typeface="Baskerville Old Face" panose="02020602080505020303" pitchFamily="18" charset="0"/>
            </a:endParaRPr>
          </a:p>
          <a:p>
            <a:pPr marL="0" indent="0">
              <a:buNone/>
            </a:pPr>
            <a:endParaRPr lang="en-US" sz="3600" dirty="0">
              <a:latin typeface="Baskerville Old Face" panose="02020602080505020303" pitchFamily="18" charset="0"/>
            </a:endParaRPr>
          </a:p>
          <a:p>
            <a:pPr marL="0" indent="0">
              <a:buNone/>
            </a:pPr>
            <a:endParaRPr lang="en-IN" sz="3600" dirty="0">
              <a:solidFill>
                <a:schemeClr val="tx2">
                  <a:lumMod val="50000"/>
                </a:schemeClr>
              </a:solidFill>
              <a:latin typeface="Baskerville Old Face" panose="02020602080505020303" pitchFamily="18" charset="0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3D0D02DD-FED8-E3C3-D3AB-B3B182E90C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0418350"/>
              </p:ext>
            </p:extLst>
          </p:nvPr>
        </p:nvGraphicFramePr>
        <p:xfrm>
          <a:off x="7233920" y="2428240"/>
          <a:ext cx="4866640" cy="3047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0D993C35-B1C0-9BDC-D9B4-D3F9865CD7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25760" y="1316205"/>
            <a:ext cx="2024380" cy="632842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A7B2790-35B2-E7F6-5044-2B931D6F9E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4487348"/>
              </p:ext>
            </p:extLst>
          </p:nvPr>
        </p:nvGraphicFramePr>
        <p:xfrm>
          <a:off x="7125860" y="4796684"/>
          <a:ext cx="4624180" cy="182880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2312090">
                  <a:extLst>
                    <a:ext uri="{9D8B030D-6E8A-4147-A177-3AD203B41FA5}">
                      <a16:colId xmlns:a16="http://schemas.microsoft.com/office/drawing/2014/main" val="3396961418"/>
                    </a:ext>
                  </a:extLst>
                </a:gridCol>
                <a:gridCol w="2312090">
                  <a:extLst>
                    <a:ext uri="{9D8B030D-6E8A-4147-A177-3AD203B41FA5}">
                      <a16:colId xmlns:a16="http://schemas.microsoft.com/office/drawing/2014/main" val="40306114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Component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Count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55100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Job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6369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Stages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Baskerville Old Face" panose="02020602080505020303" pitchFamily="18" charset="0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73668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Tasks per stage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64699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Total tasks executed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Baskerville Old Face" panose="02020602080505020303" pitchFamily="18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7518749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52D851A9-D392-C92A-3E07-D8ADC0AF7C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1817" y="3482789"/>
            <a:ext cx="3272103" cy="115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03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6EBCF-E329-2E11-9320-2E81E9DE1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Baskerville Old Face" panose="02020602080505020303" pitchFamily="18" charset="0"/>
                <a:cs typeface="Times New Roman" panose="02020603050405020304" pitchFamily="18" charset="0"/>
              </a:rPr>
              <a:t>Databricks</a:t>
            </a:r>
            <a:endParaRPr lang="en-IN" dirty="0">
              <a:latin typeface="Baskerville Old Face" panose="020206020805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1CA55-8C0E-7163-7688-1B216BA85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760" y="1253331"/>
            <a:ext cx="10998200" cy="4351338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b="1" dirty="0">
                <a:latin typeface="Baskerville Old Face" panose="02020602080505020303" pitchFamily="18" charset="0"/>
                <a:cs typeface="Times New Roman" panose="02020603050405020304" pitchFamily="18" charset="0"/>
              </a:rPr>
              <a:t>Databricks is a cloud platform that provides a managed Apache Spark environment for large-scale data processing and analytics.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50"/>
                </a:solidFill>
                <a:latin typeface="Baskerville Old Face" panose="02020602080505020303" pitchFamily="18" charset="0"/>
                <a:cs typeface="Times New Roman" panose="02020603050405020304" pitchFamily="18" charset="0"/>
              </a:rPr>
              <a:t>Spark</a:t>
            </a:r>
            <a:r>
              <a:rPr lang="en-US" dirty="0">
                <a:latin typeface="Baskerville Old Face" panose="02020602080505020303" pitchFamily="18" charset="0"/>
                <a:cs typeface="Times New Roman" panose="02020603050405020304" pitchFamily="18" charset="0"/>
              </a:rPr>
              <a:t> → Software framework used to process big data in distributed systems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00B050"/>
                </a:solidFill>
                <a:latin typeface="Baskerville Old Face" panose="02020602080505020303" pitchFamily="18" charset="0"/>
                <a:cs typeface="Times New Roman" panose="02020603050405020304" pitchFamily="18" charset="0"/>
              </a:rPr>
              <a:t>Databricks</a:t>
            </a:r>
            <a:r>
              <a:rPr lang="en-US" dirty="0">
                <a:latin typeface="Baskerville Old Face" panose="02020602080505020303" pitchFamily="18" charset="0"/>
                <a:cs typeface="Times New Roman" panose="02020603050405020304" pitchFamily="18" charset="0"/>
              </a:rPr>
              <a:t> → Cloud-based environment that provides ready-to-use Spark clusters, notebooks, and tools to run Spark programs without manual setup</a:t>
            </a:r>
          </a:p>
          <a:p>
            <a:pPr>
              <a:lnSpc>
                <a:spcPct val="150000"/>
              </a:lnSpc>
            </a:pPr>
            <a:r>
              <a:rPr lang="en-US" sz="4300" b="1" dirty="0">
                <a:latin typeface="Baskerville Old Face" panose="02020602080505020303" pitchFamily="18" charset="0"/>
                <a:cs typeface="Times New Roman" panose="02020603050405020304" pitchFamily="18" charset="0"/>
              </a:rPr>
              <a:t>community.cloud.databricks.com/login.html  </a:t>
            </a:r>
          </a:p>
          <a:p>
            <a:endParaRPr lang="en-IN" dirty="0">
              <a:latin typeface="Baskerville Old Face" panose="02020602080505020303" pitchFamily="18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 descr="Data Lakehouse ...">
            <a:extLst>
              <a:ext uri="{FF2B5EF4-FFF2-40B4-BE49-F238E27FC236}">
                <a16:creationId xmlns:a16="http://schemas.microsoft.com/office/drawing/2014/main" id="{D09B309D-D890-0ACB-7E1F-8EE049384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2905" y="5534953"/>
            <a:ext cx="1821815" cy="95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5112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7B4DD-5118-66FF-7427-9A4BFBD7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B60FF-8477-71F6-5AFE-345104C74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9C9AD8-2B9B-91D7-0838-AC8170093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756"/>
            <a:ext cx="12192000" cy="666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53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06495-CFBD-6522-7107-351D94577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>
                <a:latin typeface="Baskerville Old Face" panose="02020602080505020303" pitchFamily="18" charset="0"/>
              </a:rPr>
              <a:t>SparkSession</a:t>
            </a:r>
            <a:endParaRPr lang="en-IN" b="1" dirty="0">
              <a:latin typeface="Baskerville Old Face" panose="020206020805050203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2BCBE-39AD-0BA5-FE3F-AD95758D7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0345"/>
            <a:ext cx="11120120" cy="4351338"/>
          </a:xfrm>
        </p:spPr>
        <p:txBody>
          <a:bodyPr>
            <a:normAutofit/>
          </a:bodyPr>
          <a:lstStyle/>
          <a:p>
            <a:pPr algn="just"/>
            <a:r>
              <a:rPr lang="en-US" dirty="0" err="1">
                <a:latin typeface="Baskerville Old Face" panose="02020602080505020303" pitchFamily="18" charset="0"/>
              </a:rPr>
              <a:t>SparkSession</a:t>
            </a:r>
            <a:r>
              <a:rPr lang="en-US" dirty="0">
                <a:latin typeface="Baskerville Old Face" panose="02020602080505020303" pitchFamily="18" charset="0"/>
              </a:rPr>
              <a:t> is the entry point that establishes a working connection between the user application and   Spark cluster for executing distributed data processing operations.</a:t>
            </a:r>
          </a:p>
          <a:p>
            <a:pPr algn="just"/>
            <a:r>
              <a:rPr lang="en-IN" dirty="0">
                <a:latin typeface="Baskerville Old Face" panose="02020602080505020303" pitchFamily="18" charset="0"/>
              </a:rPr>
              <a:t>Think of </a:t>
            </a:r>
            <a:r>
              <a:rPr lang="en-IN" b="1" dirty="0" err="1">
                <a:latin typeface="Baskerville Old Face" panose="02020602080505020303" pitchFamily="18" charset="0"/>
              </a:rPr>
              <a:t>SparkSession</a:t>
            </a:r>
            <a:r>
              <a:rPr lang="en-IN" dirty="0">
                <a:latin typeface="Baskerville Old Face" panose="02020602080505020303" pitchFamily="18" charset="0"/>
              </a:rPr>
              <a:t> like </a:t>
            </a:r>
            <a:r>
              <a:rPr lang="en-IN" b="1" dirty="0">
                <a:latin typeface="Baskerville Old Face" panose="02020602080505020303" pitchFamily="18" charset="0"/>
              </a:rPr>
              <a:t>logging into an online banking system</a:t>
            </a:r>
            <a:r>
              <a:rPr lang="en-IN" dirty="0">
                <a:latin typeface="Baskerville Old Face" panose="02020602080505020303" pitchFamily="18" charset="0"/>
              </a:rPr>
              <a:t>.</a:t>
            </a:r>
          </a:p>
          <a:p>
            <a:pPr lvl="1" algn="just"/>
            <a:r>
              <a:rPr lang="en-IN" dirty="0">
                <a:latin typeface="Baskerville Old Face" panose="02020602080505020303" pitchFamily="18" charset="0"/>
              </a:rPr>
              <a:t>Logging in → Session starts</a:t>
            </a:r>
          </a:p>
          <a:p>
            <a:pPr lvl="1" algn="just"/>
            <a:r>
              <a:rPr lang="en-IN" dirty="0">
                <a:latin typeface="Baskerville Old Face" panose="02020602080505020303" pitchFamily="18" charset="0"/>
              </a:rPr>
              <a:t>You can perform operations (transfer money, check balance)</a:t>
            </a:r>
          </a:p>
          <a:p>
            <a:pPr lvl="1" algn="just"/>
            <a:r>
              <a:rPr lang="en-IN" dirty="0">
                <a:latin typeface="Baskerville Old Face" panose="02020602080505020303" pitchFamily="18" charset="0"/>
              </a:rPr>
              <a:t>Logout → Session ends</a:t>
            </a:r>
          </a:p>
          <a:p>
            <a:pPr lvl="1" algn="just"/>
            <a:r>
              <a:rPr lang="en-IN" dirty="0">
                <a:latin typeface="Baskerville Old Face" panose="02020602080505020303" pitchFamily="18" charset="0"/>
              </a:rPr>
              <a:t>Similarly:</a:t>
            </a:r>
          </a:p>
          <a:p>
            <a:pPr lvl="1" algn="just"/>
            <a:r>
              <a:rPr lang="en-IN" dirty="0" err="1">
                <a:latin typeface="Baskerville Old Face" panose="02020602080505020303" pitchFamily="18" charset="0"/>
              </a:rPr>
              <a:t>SparkSession</a:t>
            </a:r>
            <a:r>
              <a:rPr lang="en-IN" dirty="0">
                <a:latin typeface="Baskerville Old Face" panose="02020602080505020303" pitchFamily="18" charset="0"/>
              </a:rPr>
              <a:t> starts → Spark operations allowed</a:t>
            </a:r>
          </a:p>
          <a:p>
            <a:pPr lvl="1" algn="just"/>
            <a:r>
              <a:rPr lang="en-IN" dirty="0">
                <a:latin typeface="Baskerville Old Face" panose="02020602080505020303" pitchFamily="18" charset="0"/>
              </a:rPr>
              <a:t>Session ends → connection closes</a:t>
            </a:r>
          </a:p>
          <a:p>
            <a:endParaRPr lang="en-IN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8339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FA8D3-37EF-3DA1-C462-E51962CF9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SparkSession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vs </a:t>
            </a: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SparkContext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PySpark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E61A5-5568-9BF7-1C8F-693E863AE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Before Spark 2.0 (Older Approach)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needed multiple contexts: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SparkContext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Used to connect to the Spark cluster and run core Spark operations.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SQLContext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Used to work with structured data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DataFrames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SQL queries).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HiveContext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Used to work with Hive tables and Hive SQL.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 programmers had to manage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different objects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1754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4A2F3-34C2-2C84-6E11-3C2048512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398" y="365125"/>
            <a:ext cx="10342402" cy="1325563"/>
          </a:xfrm>
        </p:spPr>
        <p:txBody>
          <a:bodyPr/>
          <a:lstStyle/>
          <a:p>
            <a:endParaRPr lang="en-IN" dirty="0">
              <a:latin typeface="Baskerville Old Face" panose="020206020805050203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46B4E-9A07-0DA5-FF6E-364126619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1398" y="1825625"/>
            <a:ext cx="10342402" cy="4351338"/>
          </a:xfrm>
        </p:spPr>
        <p:txBody>
          <a:bodyPr/>
          <a:lstStyle/>
          <a:p>
            <a:endParaRPr lang="en-IN" dirty="0">
              <a:latin typeface="Baskerville Old Face" panose="020206020805050203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4ED0E5-FBC0-D174-DF03-EA01EC7A3F87}"/>
              </a:ext>
            </a:extLst>
          </p:cNvPr>
          <p:cNvSpPr/>
          <p:nvPr/>
        </p:nvSpPr>
        <p:spPr>
          <a:xfrm>
            <a:off x="111760" y="118110"/>
            <a:ext cx="4246880" cy="17278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Baskerville Old Face" panose="02020602080505020303" pitchFamily="18" charset="0"/>
              </a:rPr>
              <a:t>When organizations such as Amazon, banks, or telecom companies generate massive amounts of data, they need a system to </a:t>
            </a:r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store and process this huge data</a:t>
            </a:r>
            <a:r>
              <a:rPr lang="en-US" dirty="0">
                <a:solidFill>
                  <a:schemeClr val="tx1"/>
                </a:solidFill>
                <a:latin typeface="Baskerville Old Face" panose="02020602080505020303" pitchFamily="18" charset="0"/>
              </a:rPr>
              <a:t>. This is where </a:t>
            </a:r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Hadoop</a:t>
            </a:r>
            <a:r>
              <a:rPr lang="en-US" dirty="0">
                <a:solidFill>
                  <a:schemeClr val="tx1"/>
                </a:solidFill>
                <a:latin typeface="Baskerville Old Face" panose="02020602080505020303" pitchFamily="18" charset="0"/>
              </a:rPr>
              <a:t> comes into the picture.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1</a:t>
            </a:r>
            <a:endParaRPr lang="en-IN" sz="28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AEC1017-B5D0-0638-E254-DDD6DB1D0B73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358640" y="982028"/>
            <a:ext cx="4368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DDE90FB-9EA8-19BD-008D-2FB42E674755}"/>
              </a:ext>
            </a:extLst>
          </p:cNvPr>
          <p:cNvSpPr/>
          <p:nvPr/>
        </p:nvSpPr>
        <p:spPr>
          <a:xfrm>
            <a:off x="4855930" y="163988"/>
            <a:ext cx="3607350" cy="172783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Baskerville Old Face" panose="02020602080505020303" pitchFamily="18" charset="0"/>
              </a:rPr>
              <a:t>Hadoop is a framework that allows large datasets to be stored across multiple machines using a distributed storage system called </a:t>
            </a:r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HDFS (Hadoop Distributed File System)</a:t>
            </a:r>
            <a:r>
              <a:rPr lang="en-US" dirty="0">
                <a:solidFill>
                  <a:schemeClr val="tx1"/>
                </a:solidFill>
                <a:latin typeface="Baskerville Old Face" panose="02020602080505020303" pitchFamily="18" charset="0"/>
              </a:rPr>
              <a:t>.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2</a:t>
            </a:r>
            <a:endParaRPr lang="en-IN" sz="28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DF7D3C5-996F-6950-5F5D-D9A4DF94CF1F}"/>
              </a:ext>
            </a:extLst>
          </p:cNvPr>
          <p:cNvCxnSpPr>
            <a:cxnSpLocks/>
          </p:cNvCxnSpPr>
          <p:nvPr/>
        </p:nvCxnSpPr>
        <p:spPr>
          <a:xfrm>
            <a:off x="8489122" y="830262"/>
            <a:ext cx="3297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B4D057D4-EC10-3F63-FD05-68123F1E43A4}"/>
              </a:ext>
            </a:extLst>
          </p:cNvPr>
          <p:cNvSpPr/>
          <p:nvPr/>
        </p:nvSpPr>
        <p:spPr>
          <a:xfrm>
            <a:off x="8873768" y="118111"/>
            <a:ext cx="3277592" cy="24930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endParaRPr lang="en-US" sz="1400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endParaRPr lang="en-US" sz="1400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endParaRPr lang="en-US" sz="1400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endParaRPr lang="en-US" sz="1400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endParaRPr lang="en-US" sz="1400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endParaRPr lang="en-US" sz="1400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endParaRPr lang="en-US" sz="1400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latin typeface="Baskerville Old Face" panose="02020602080505020303" pitchFamily="18" charset="0"/>
              </a:rPr>
              <a:t>Once data is stored, it needs to be processed. Traditionally, Hadoop used a processing engine called </a:t>
            </a:r>
            <a:r>
              <a:rPr lang="en-US" sz="20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MapReduce</a:t>
            </a:r>
            <a:r>
              <a:rPr lang="en-US" sz="1400" dirty="0">
                <a:solidFill>
                  <a:schemeClr val="tx1"/>
                </a:solidFill>
                <a:latin typeface="Baskerville Old Face" panose="02020602080505020303" pitchFamily="18" charset="0"/>
              </a:rPr>
              <a:t>, which processes data in </a:t>
            </a:r>
            <a:r>
              <a:rPr lang="en-US" sz="14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batch mode</a:t>
            </a:r>
            <a:r>
              <a:rPr lang="en-US" sz="1400" dirty="0">
                <a:solidFill>
                  <a:schemeClr val="tx1"/>
                </a:solidFill>
                <a:latin typeface="Baskerville Old Face" panose="02020602080505020303" pitchFamily="18" charset="0"/>
              </a:rPr>
              <a:t>, meaning large amounts of stored data are processed at scheduled times, such as generating daily reports. MapReduce processes data from disk repeatedly, which makes it slower.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3</a:t>
            </a:r>
          </a:p>
          <a:p>
            <a:pPr algn="ctr"/>
            <a:endParaRPr lang="en-US" sz="14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endParaRPr lang="en-US" sz="14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endParaRPr lang="en-US" sz="28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endParaRPr lang="en-US" sz="28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2</a:t>
            </a:r>
            <a:endParaRPr lang="en-IN" sz="28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3D5960F-F3A0-EF38-E48F-3831B6294042}"/>
              </a:ext>
            </a:extLst>
          </p:cNvPr>
          <p:cNvCxnSpPr>
            <a:stCxn id="12" idx="2"/>
          </p:cNvCxnSpPr>
          <p:nvPr/>
        </p:nvCxnSpPr>
        <p:spPr>
          <a:xfrm flipH="1">
            <a:off x="10505440" y="2611121"/>
            <a:ext cx="7124" cy="3759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9542F364-F009-44A0-E051-669696D67B7A}"/>
              </a:ext>
            </a:extLst>
          </p:cNvPr>
          <p:cNvSpPr/>
          <p:nvPr/>
        </p:nvSpPr>
        <p:spPr>
          <a:xfrm>
            <a:off x="8873432" y="2987040"/>
            <a:ext cx="3257607" cy="189992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Baskerville Old Face" panose="02020602080505020303" pitchFamily="18" charset="0"/>
              </a:rPr>
              <a:t>To manage all machines in the cluster, Hadoop uses </a:t>
            </a:r>
            <a:r>
              <a:rPr lang="en-US" sz="20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YARN</a:t>
            </a:r>
            <a:r>
              <a:rPr lang="en-US" dirty="0">
                <a:solidFill>
                  <a:schemeClr val="tx1"/>
                </a:solidFill>
                <a:latin typeface="Baskerville Old Face" panose="02020602080505020303" pitchFamily="18" charset="0"/>
              </a:rPr>
              <a:t>, which acts as a </a:t>
            </a:r>
            <a:r>
              <a:rPr lang="en-US" sz="20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resource manager</a:t>
            </a:r>
            <a:r>
              <a:rPr lang="en-US" dirty="0">
                <a:solidFill>
                  <a:schemeClr val="tx1"/>
                </a:solidFill>
                <a:latin typeface="Baskerville Old Face" panose="02020602080505020303" pitchFamily="18" charset="0"/>
              </a:rPr>
              <a:t>, deciding which machine should run which job.</a:t>
            </a:r>
          </a:p>
          <a:p>
            <a:pPr algn="ctr"/>
            <a:r>
              <a:rPr lang="en-IN" sz="24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9CD5C81-E833-1A0F-7DA4-AB1EF13EF028}"/>
              </a:ext>
            </a:extLst>
          </p:cNvPr>
          <p:cNvSpPr/>
          <p:nvPr/>
        </p:nvSpPr>
        <p:spPr>
          <a:xfrm>
            <a:off x="4941512" y="2834640"/>
            <a:ext cx="3257607" cy="2032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Baskerville Old Face" panose="02020602080505020303" pitchFamily="18" charset="0"/>
              </a:rPr>
              <a:t>For querying the stored data using SQL-like commands, tools such as </a:t>
            </a:r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Hive</a:t>
            </a:r>
            <a:r>
              <a:rPr lang="en-US" dirty="0">
                <a:solidFill>
                  <a:schemeClr val="tx1"/>
                </a:solidFill>
                <a:latin typeface="Baskerville Old Face" panose="02020602080505020303" pitchFamily="18" charset="0"/>
              </a:rPr>
              <a:t> are used. Hive allows users to run </a:t>
            </a:r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SQL queries</a:t>
            </a:r>
            <a:r>
              <a:rPr lang="en-US" dirty="0">
                <a:solidFill>
                  <a:schemeClr val="tx1"/>
                </a:solidFill>
                <a:latin typeface="Baskerville Old Face" panose="02020602080505020303" pitchFamily="18" charset="0"/>
              </a:rPr>
              <a:t> on large datasets without writing complex programming code</a:t>
            </a:r>
          </a:p>
          <a:p>
            <a:pPr algn="ctr"/>
            <a:r>
              <a:rPr lang="en-IN" sz="24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5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45BD0E7-BA35-E3F3-1A38-A64903A4E14D}"/>
              </a:ext>
            </a:extLst>
          </p:cNvPr>
          <p:cNvCxnSpPr>
            <a:cxnSpLocks/>
          </p:cNvCxnSpPr>
          <p:nvPr/>
        </p:nvCxnSpPr>
        <p:spPr>
          <a:xfrm flipH="1">
            <a:off x="8199120" y="3931920"/>
            <a:ext cx="102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4062FEA-9523-6550-245E-8061631C7FF3}"/>
              </a:ext>
            </a:extLst>
          </p:cNvPr>
          <p:cNvCxnSpPr/>
          <p:nvPr/>
        </p:nvCxnSpPr>
        <p:spPr>
          <a:xfrm flipH="1">
            <a:off x="4521200" y="3850640"/>
            <a:ext cx="406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loud 26">
            <a:extLst>
              <a:ext uri="{FF2B5EF4-FFF2-40B4-BE49-F238E27FC236}">
                <a16:creationId xmlns:a16="http://schemas.microsoft.com/office/drawing/2014/main" id="{FF148FAE-F505-8040-3D62-4C5BAA1F07DD}"/>
              </a:ext>
            </a:extLst>
          </p:cNvPr>
          <p:cNvSpPr/>
          <p:nvPr/>
        </p:nvSpPr>
        <p:spPr>
          <a:xfrm>
            <a:off x="182880" y="2834640"/>
            <a:ext cx="4429760" cy="3759189"/>
          </a:xfrm>
          <a:prstGeom prst="cloud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Although Hadoop was powerful, industries required faster processing, especially for machine learning, streaming analytics, and interactive queries. This need led to the development of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  <a:latin typeface="Baskerville Old Face" panose="02020602080505020303" pitchFamily="18" charset="0"/>
              </a:rPr>
              <a:t>Apache Spark.</a:t>
            </a:r>
          </a:p>
          <a:p>
            <a:pPr algn="ctr"/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6241829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C3C2C-2997-536F-EF52-DC228AFDF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SparkSession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vs </a:t>
            </a: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SparkContext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PySpark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BB741-A8AE-362C-DDCC-AE66BB2A1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Spark 2.0 (Modern Approach)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Spark introduced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SparkSession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combines all these contexts into a single unified interface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SparkSession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internally includes: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SparkContext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SQLContext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HiveContext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 now we only create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object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ctr">
              <a:buNone/>
            </a:pPr>
            <a:r>
              <a:rPr lang="en-IN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spark = </a:t>
            </a:r>
            <a:r>
              <a:rPr lang="en-IN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SparkSession.builder.getOrCreate</a:t>
            </a:r>
            <a:r>
              <a:rPr lang="en-IN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7093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3FC2C-BC8A-E1FF-5B50-5BA6C9B1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239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en-US" b="1" dirty="0" err="1">
                <a:latin typeface="Baskerville Old Face" panose="02020602080505020303" pitchFamily="18" charset="0"/>
                <a:cs typeface="Times New Roman" panose="02020603050405020304" pitchFamily="18" charset="0"/>
              </a:rPr>
              <a:t>SparkSession</a:t>
            </a:r>
            <a:r>
              <a:rPr lang="en-US" altLang="en-US" b="1" dirty="0">
                <a:latin typeface="Baskerville Old Face" panose="02020602080505020303" pitchFamily="18" charset="0"/>
                <a:cs typeface="Times New Roman" panose="02020603050405020304" pitchFamily="18" charset="0"/>
              </a:rPr>
              <a:t> vs </a:t>
            </a:r>
            <a:r>
              <a:rPr lang="en-US" altLang="en-US" b="1" dirty="0" err="1">
                <a:latin typeface="Baskerville Old Face" panose="02020602080505020303" pitchFamily="18" charset="0"/>
                <a:cs typeface="Times New Roman" panose="02020603050405020304" pitchFamily="18" charset="0"/>
              </a:rPr>
              <a:t>SparkContext</a:t>
            </a:r>
            <a:r>
              <a:rPr lang="en-US" altLang="en-US" b="1" dirty="0">
                <a:latin typeface="Baskerville Old Face" panose="02020602080505020303" pitchFamily="18" charset="0"/>
                <a:cs typeface="Times New Roman" panose="02020603050405020304" pitchFamily="18" charset="0"/>
              </a:rPr>
              <a:t> comparison</a:t>
            </a:r>
            <a:endParaRPr lang="en-IN" dirty="0">
              <a:latin typeface="Baskerville Old Face" panose="02020602080505020303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8AC00E-1568-0DCD-E2A6-BDDD796CE8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9488424"/>
              </p:ext>
            </p:extLst>
          </p:nvPr>
        </p:nvGraphicFramePr>
        <p:xfrm>
          <a:off x="675640" y="989648"/>
          <a:ext cx="10937241" cy="534517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645747">
                  <a:extLst>
                    <a:ext uri="{9D8B030D-6E8A-4147-A177-3AD203B41FA5}">
                      <a16:colId xmlns:a16="http://schemas.microsoft.com/office/drawing/2014/main" val="598947708"/>
                    </a:ext>
                  </a:extLst>
                </a:gridCol>
                <a:gridCol w="3645747">
                  <a:extLst>
                    <a:ext uri="{9D8B030D-6E8A-4147-A177-3AD203B41FA5}">
                      <a16:colId xmlns:a16="http://schemas.microsoft.com/office/drawing/2014/main" val="1567208077"/>
                    </a:ext>
                  </a:extLst>
                </a:gridCol>
                <a:gridCol w="3645747">
                  <a:extLst>
                    <a:ext uri="{9D8B030D-6E8A-4147-A177-3AD203B41FA5}">
                      <a16:colId xmlns:a16="http://schemas.microsoft.com/office/drawing/2014/main" val="11329629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b="1" dirty="0">
                          <a:latin typeface="Baskerville Old Face" panose="02020602080505020303" pitchFamily="18" charset="0"/>
                        </a:rPr>
                        <a:t>Feature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b="1" dirty="0" err="1">
                          <a:latin typeface="Baskerville Old Face" panose="02020602080505020303" pitchFamily="18" charset="0"/>
                        </a:rPr>
                        <a:t>SparkContext</a:t>
                      </a:r>
                      <a:endParaRPr lang="en-IN" b="1" dirty="0">
                        <a:latin typeface="Baskerville Old Face" panose="02020602080505020303" pitchFamily="18" charset="0"/>
                      </a:endParaRP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b="1" dirty="0" err="1">
                          <a:latin typeface="Baskerville Old Face" panose="02020602080505020303" pitchFamily="18" charset="0"/>
                        </a:rPr>
                        <a:t>SparkSession</a:t>
                      </a:r>
                      <a:endParaRPr lang="en-IN" b="1" dirty="0">
                        <a:latin typeface="Baskerville Old Face" panose="02020602080505020303" pitchFamily="18" charset="0"/>
                      </a:endParaRP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1762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dirty="0">
                          <a:latin typeface="Baskerville Old Face" panose="02020602080505020303" pitchFamily="18" charset="0"/>
                        </a:rPr>
                        <a:t>Definition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>
                          <a:latin typeface="Baskerville Old Face" panose="02020602080505020303" pitchFamily="18" charset="0"/>
                        </a:rPr>
                        <a:t>Original entry point to Apache Spark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>
                          <a:latin typeface="Baskerville Old Face" panose="02020602080505020303" pitchFamily="18" charset="0"/>
                        </a:rPr>
                        <a:t>Modern unified entry point introduced in Spark 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7705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dirty="0">
                          <a:latin typeface="Baskerville Old Face" panose="02020602080505020303" pitchFamily="18" charset="0"/>
                        </a:rPr>
                        <a:t>Main Purpose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dirty="0">
                          <a:latin typeface="Baskerville Old Face" panose="02020602080505020303" pitchFamily="18" charset="0"/>
                        </a:rPr>
                        <a:t>Used for core Spark operations and cluster connection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>
                          <a:latin typeface="Baskerville Old Face" panose="02020602080505020303" pitchFamily="18" charset="0"/>
                        </a:rPr>
                        <a:t>Used for DataFrame, SQL, streaming, and ML operations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25114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dirty="0">
                          <a:latin typeface="Baskerville Old Face" panose="02020602080505020303" pitchFamily="18" charset="0"/>
                        </a:rPr>
                        <a:t>Level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dirty="0">
                          <a:latin typeface="Baskerville Old Face" panose="02020602080505020303" pitchFamily="18" charset="0"/>
                        </a:rPr>
                        <a:t>Low-level API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High-level unified API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67378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Structured Data Support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dirty="0">
                          <a:latin typeface="Baskerville Old Face" panose="02020602080505020303" pitchFamily="18" charset="0"/>
                        </a:rPr>
                        <a:t>Requires </a:t>
                      </a:r>
                      <a:r>
                        <a:rPr lang="en-US" dirty="0" err="1">
                          <a:latin typeface="Baskerville Old Face" panose="02020602080505020303" pitchFamily="18" charset="0"/>
                        </a:rPr>
                        <a:t>SQLContext</a:t>
                      </a:r>
                      <a:r>
                        <a:rPr lang="en-US" dirty="0">
                          <a:latin typeface="Baskerville Old Face" panose="02020602080505020303" pitchFamily="18" charset="0"/>
                        </a:rPr>
                        <a:t> and </a:t>
                      </a:r>
                      <a:r>
                        <a:rPr lang="en-US" dirty="0" err="1">
                          <a:latin typeface="Baskerville Old Face" panose="02020602080505020303" pitchFamily="18" charset="0"/>
                        </a:rPr>
                        <a:t>HiveContext</a:t>
                      </a:r>
                      <a:r>
                        <a:rPr lang="en-US" dirty="0">
                          <a:latin typeface="Baskerville Old Face" panose="02020602080505020303" pitchFamily="18" charset="0"/>
                        </a:rPr>
                        <a:t> for SQL/</a:t>
                      </a:r>
                      <a:r>
                        <a:rPr lang="en-US" dirty="0" err="1">
                          <a:latin typeface="Baskerville Old Face" panose="02020602080505020303" pitchFamily="18" charset="0"/>
                        </a:rPr>
                        <a:t>DataFrames</a:t>
                      </a:r>
                      <a:endParaRPr lang="en-US" dirty="0">
                        <a:latin typeface="Baskerville Old Face" panose="020206020805050203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dirty="0">
                          <a:latin typeface="Baskerville Old Face" panose="02020602080505020303" pitchFamily="18" charset="0"/>
                        </a:rPr>
                        <a:t>Directly supports SQL and </a:t>
                      </a:r>
                      <a:r>
                        <a:rPr lang="en-US" dirty="0" err="1">
                          <a:latin typeface="Baskerville Old Face" panose="02020602080505020303" pitchFamily="18" charset="0"/>
                        </a:rPr>
                        <a:t>DataFrames</a:t>
                      </a:r>
                      <a:endParaRPr lang="en-US" dirty="0">
                        <a:latin typeface="Baskerville Old Face" panose="02020602080505020303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06199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Hive Integration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dirty="0">
                          <a:latin typeface="Baskerville Old Face" panose="02020602080505020303" pitchFamily="18" charset="0"/>
                        </a:rPr>
                        <a:t>Needs </a:t>
                      </a:r>
                      <a:r>
                        <a:rPr lang="en-IN" dirty="0" err="1">
                          <a:latin typeface="Baskerville Old Face" panose="02020602080505020303" pitchFamily="18" charset="0"/>
                        </a:rPr>
                        <a:t>HiveContext</a:t>
                      </a:r>
                      <a:r>
                        <a:rPr lang="en-IN" dirty="0">
                          <a:latin typeface="Baskerville Old Face" panose="02020602080505020303" pitchFamily="18" charset="0"/>
                        </a:rPr>
                        <a:t> separately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dirty="0">
                          <a:latin typeface="Baskerville Old Face" panose="02020602080505020303" pitchFamily="18" charset="0"/>
                        </a:rPr>
                        <a:t>Hive support included internally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25456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Relationship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dirty="0">
                          <a:latin typeface="Baskerville Old Face" panose="02020602080505020303" pitchFamily="18" charset="0"/>
                        </a:rPr>
                        <a:t>Independent object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 dirty="0">
                          <a:latin typeface="Baskerville Old Face" panose="02020602080505020303" pitchFamily="18" charset="0"/>
                        </a:rPr>
                        <a:t>Internally contains </a:t>
                      </a:r>
                      <a:r>
                        <a:rPr lang="en-IN" dirty="0" err="1">
                          <a:latin typeface="Baskerville Old Face" panose="02020602080505020303" pitchFamily="18" charset="0"/>
                        </a:rPr>
                        <a:t>SparkContext</a:t>
                      </a:r>
                      <a:endParaRPr lang="en-IN" dirty="0">
                        <a:latin typeface="Baskerville Old Face" panose="02020602080505020303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6819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Usage in Modern Spark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IN">
                          <a:latin typeface="Baskerville Old Face" panose="02020602080505020303" pitchFamily="18" charset="0"/>
                        </a:rPr>
                        <a:t>Mostly used internally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dirty="0">
                          <a:latin typeface="Baskerville Old Face" panose="02020602080505020303" pitchFamily="18" charset="0"/>
                        </a:rPr>
                        <a:t>Recommended and commonly used entry point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29630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97487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ACF34-85FA-BD43-A4F3-31A966264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35AD8-D20A-7A54-C5DD-747F5FAEC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“Upload to a Volume” screen — that </a:t>
            </a:r>
            <a:r>
              <a:rPr lang="en-IN" i="1" dirty="0"/>
              <a:t>is allowed</a:t>
            </a:r>
            <a:r>
              <a:rPr lang="en-IN" dirty="0"/>
              <a:t>.</a:t>
            </a:r>
          </a:p>
          <a:p>
            <a:r>
              <a:rPr lang="en-IN" b="1" dirty="0"/>
              <a:t>Create a volume:</a:t>
            </a:r>
            <a:endParaRPr lang="en-IN" dirty="0"/>
          </a:p>
          <a:p>
            <a:pPr lvl="0"/>
            <a:r>
              <a:rPr lang="en-IN" dirty="0"/>
              <a:t>In that upload dialog, click </a:t>
            </a:r>
            <a:r>
              <a:rPr lang="en-IN" b="1" dirty="0"/>
              <a:t>Create volume</a:t>
            </a:r>
            <a:endParaRPr lang="en-IN" dirty="0"/>
          </a:p>
          <a:p>
            <a:pPr lvl="0"/>
            <a:r>
              <a:rPr lang="en-IN" dirty="0"/>
              <a:t>Choose:</a:t>
            </a:r>
          </a:p>
          <a:p>
            <a:pPr lvl="1"/>
            <a:r>
              <a:rPr lang="en-IN" dirty="0" err="1"/>
              <a:t>Catalog</a:t>
            </a:r>
            <a:r>
              <a:rPr lang="en-IN" dirty="0"/>
              <a:t>: workspace</a:t>
            </a:r>
          </a:p>
          <a:p>
            <a:pPr lvl="1"/>
            <a:r>
              <a:rPr lang="en-IN" dirty="0"/>
              <a:t>Schema: default</a:t>
            </a:r>
          </a:p>
          <a:p>
            <a:pPr lvl="1"/>
            <a:r>
              <a:rPr lang="en-IN" dirty="0"/>
              <a:t>Volume name: </a:t>
            </a:r>
            <a:r>
              <a:rPr lang="en-IN" dirty="0" err="1"/>
              <a:t>ecommerce_bronze</a:t>
            </a:r>
            <a:endParaRPr lang="en-IN" dirty="0"/>
          </a:p>
          <a:p>
            <a:r>
              <a:rPr lang="en-IN" dirty="0"/>
              <a:t>Upload the CSV there.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34643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1EDE6-FD9B-FD0D-B9DD-0D7BA41FD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" panose="02020603050405020304" pitchFamily="18" charset="0"/>
                <a:cs typeface="Times" panose="02020603050405020304" pitchFamily="18" charset="0"/>
              </a:rPr>
              <a:t>What is Parquet?</a:t>
            </a:r>
            <a:br>
              <a:rPr lang="en-US" b="1" dirty="0">
                <a:latin typeface="Times" panose="02020603050405020304" pitchFamily="18" charset="0"/>
                <a:cs typeface="Times" panose="02020603050405020304" pitchFamily="18" charset="0"/>
              </a:rPr>
            </a:br>
            <a:endParaRPr lang="en-IN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D5191-622B-CE2A-7864-D677CEF97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Times" panose="02020603050405020304" pitchFamily="18" charset="0"/>
                <a:cs typeface="Times" panose="02020603050405020304" pitchFamily="18" charset="0"/>
              </a:rPr>
              <a:t>Parquet</a:t>
            </a: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 is a </a:t>
            </a:r>
            <a:r>
              <a:rPr lang="en-US" b="1" dirty="0">
                <a:latin typeface="Times" panose="02020603050405020304" pitchFamily="18" charset="0"/>
                <a:cs typeface="Times" panose="02020603050405020304" pitchFamily="18" charset="0"/>
              </a:rPr>
              <a:t>columnar file format</a:t>
            </a: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 used to store large amounts of data efficiently in big data systems like Spark, Hadoop, Hive, etc.</a:t>
            </a:r>
          </a:p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Full name: </a:t>
            </a:r>
            <a:r>
              <a:rPr lang="en-US" b="1" dirty="0">
                <a:latin typeface="Times" panose="02020603050405020304" pitchFamily="18" charset="0"/>
                <a:cs typeface="Times" panose="02020603050405020304" pitchFamily="18" charset="0"/>
              </a:rPr>
              <a:t>Apache Parquet</a:t>
            </a:r>
          </a:p>
          <a:p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endParaRPr lang="en-IN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0264B9E-5695-EDD9-17EE-4950BEA60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64425"/>
              </p:ext>
            </p:extLst>
          </p:nvPr>
        </p:nvGraphicFramePr>
        <p:xfrm>
          <a:off x="4607560" y="3982403"/>
          <a:ext cx="6839522" cy="2194560"/>
        </p:xfrm>
        <a:graphic>
          <a:graphicData uri="http://schemas.openxmlformats.org/drawingml/2006/table">
            <a:tbl>
              <a:tblPr/>
              <a:tblGrid>
                <a:gridCol w="3419761">
                  <a:extLst>
                    <a:ext uri="{9D8B030D-6E8A-4147-A177-3AD203B41FA5}">
                      <a16:colId xmlns:a16="http://schemas.microsoft.com/office/drawing/2014/main" val="3658750910"/>
                    </a:ext>
                  </a:extLst>
                </a:gridCol>
                <a:gridCol w="3419761">
                  <a:extLst>
                    <a:ext uri="{9D8B030D-6E8A-4147-A177-3AD203B41FA5}">
                      <a16:colId xmlns:a16="http://schemas.microsoft.com/office/drawing/2014/main" val="41435675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Explanation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75154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Columnar storage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Stores data by column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8628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Compression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Uses Snappy, Gzip etc.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7385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Schema support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Stores data types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13967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Faster queries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Reads only required columns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9497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Optimized for Spark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Works very efficiently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5032263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6F8D016C-C0FC-CE3E-E575-E7F2D16915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4760" y="3820042"/>
            <a:ext cx="7929880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Key Features of Parquet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1614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D4BB0-5D9E-0E56-1CFF-3A9EA4AEC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" panose="02020603050405020304" pitchFamily="18" charset="0"/>
                <a:cs typeface="Times" panose="02020603050405020304" pitchFamily="18" charset="0"/>
              </a:rPr>
              <a:t>Parquet and Partitions </a:t>
            </a:r>
            <a:endParaRPr lang="en-IN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C43E7-64DE-AE69-457A-17601EDB2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960" y="1825625"/>
            <a:ext cx="116332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• Parquet is a columnar file format used to store data efficiently.</a:t>
            </a:r>
            <a:b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</a:b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• It does not create parallel processing by itself.</a:t>
            </a:r>
            <a:b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</a:b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• Spark creates partitions to divide data for parallel execution.</a:t>
            </a:r>
            <a:b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</a:b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• Each partition is processed by a separate task (possibly on different nodes).</a:t>
            </a:r>
            <a:b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</a:b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• When writing Parquet, each partition writes one separate file (part-0000, part-0001, etc.).</a:t>
            </a:r>
            <a:b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</a:b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• So multiple Parquet files in a folder usually mean multiple Spark partitions.</a:t>
            </a:r>
            <a:b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</a:b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• Parallelism comes from Spark partitions, not from the Parquet format.</a:t>
            </a:r>
          </a:p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Parquet is a storage format, while partitions enable distributed processing in Spark.</a:t>
            </a:r>
          </a:p>
          <a:p>
            <a:endParaRPr lang="en-IN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6661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BFBA7-B8E3-B251-2433-855998318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87F78-C54C-456E-2020-4C99D7F3A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3" y="365125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• _SUCCESS</a:t>
            </a:r>
            <a:br>
              <a:rPr lang="en-US" dirty="0"/>
            </a:br>
            <a:r>
              <a:rPr lang="en-US" dirty="0"/>
              <a:t>This file means the Spark job completed successfully.</a:t>
            </a:r>
            <a:br>
              <a:rPr lang="en-US" dirty="0"/>
            </a:br>
            <a:r>
              <a:rPr lang="en-US" dirty="0"/>
              <a:t>If this file is present, the write operation finished without error.</a:t>
            </a:r>
          </a:p>
          <a:p>
            <a:pPr marL="0" indent="0">
              <a:buNone/>
            </a:pPr>
            <a:r>
              <a:rPr lang="en-US" dirty="0"/>
              <a:t>• part-00000-....parquet</a:t>
            </a:r>
            <a:br>
              <a:rPr lang="en-US" dirty="0"/>
            </a:br>
            <a:r>
              <a:rPr lang="en-US" dirty="0"/>
              <a:t>This is the actual data file.</a:t>
            </a:r>
            <a:br>
              <a:rPr lang="en-US" dirty="0"/>
            </a:br>
            <a:r>
              <a:rPr lang="en-US" dirty="0"/>
              <a:t>Each Spark partition writes one part file.</a:t>
            </a:r>
            <a:br>
              <a:rPr lang="en-US" dirty="0"/>
            </a:br>
            <a:r>
              <a:rPr lang="en-US" dirty="0"/>
              <a:t>If there are 4 partitions, you will see 4 part files.</a:t>
            </a:r>
          </a:p>
          <a:p>
            <a:pPr marL="0" indent="0">
              <a:buNone/>
            </a:pPr>
            <a:r>
              <a:rPr lang="en-US" dirty="0"/>
              <a:t>• _started_...</a:t>
            </a:r>
            <a:br>
              <a:rPr lang="en-US" dirty="0"/>
            </a:br>
            <a:r>
              <a:rPr lang="en-US" dirty="0"/>
              <a:t>Indicates that a task started writing data.</a:t>
            </a:r>
          </a:p>
          <a:p>
            <a:pPr marL="0" indent="0">
              <a:buNone/>
            </a:pPr>
            <a:r>
              <a:rPr lang="en-US" dirty="0"/>
              <a:t>• _committed_...</a:t>
            </a:r>
            <a:br>
              <a:rPr lang="en-US" dirty="0"/>
            </a:br>
            <a:r>
              <a:rPr lang="en-US" dirty="0"/>
              <a:t>Indicates that the task successfully completed and committed the write.</a:t>
            </a:r>
          </a:p>
          <a:p>
            <a:pPr marL="0" indent="0">
              <a:buNone/>
            </a:pPr>
            <a:r>
              <a:rPr lang="en-US" dirty="0"/>
              <a:t>• _</a:t>
            </a:r>
            <a:r>
              <a:rPr lang="en-US" dirty="0" err="1"/>
              <a:t>committed_vacuum</a:t>
            </a:r>
            <a:r>
              <a:rPr lang="en-US" dirty="0"/>
              <a:t>...</a:t>
            </a:r>
            <a:br>
              <a:rPr lang="en-US" dirty="0"/>
            </a:br>
            <a:r>
              <a:rPr lang="en-US" dirty="0"/>
              <a:t>Related to internal metadata cleanup (mainly in managed environments like Databricks).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C0C097-979B-49F7-DAB7-E5B9107FF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138" y="4389120"/>
            <a:ext cx="5570849" cy="256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4379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5EB06-2007-2249-CCBD-C7ECA4E61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9B356A4-E945-8E43-333E-9397B2FFAC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3474166"/>
              </p:ext>
            </p:extLst>
          </p:nvPr>
        </p:nvGraphicFramePr>
        <p:xfrm>
          <a:off x="619760" y="152400"/>
          <a:ext cx="10657840" cy="609797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131568">
                  <a:extLst>
                    <a:ext uri="{9D8B030D-6E8A-4147-A177-3AD203B41FA5}">
                      <a16:colId xmlns:a16="http://schemas.microsoft.com/office/drawing/2014/main" val="2547425091"/>
                    </a:ext>
                  </a:extLst>
                </a:gridCol>
                <a:gridCol w="2131568">
                  <a:extLst>
                    <a:ext uri="{9D8B030D-6E8A-4147-A177-3AD203B41FA5}">
                      <a16:colId xmlns:a16="http://schemas.microsoft.com/office/drawing/2014/main" val="1163331887"/>
                    </a:ext>
                  </a:extLst>
                </a:gridCol>
                <a:gridCol w="2131568">
                  <a:extLst>
                    <a:ext uri="{9D8B030D-6E8A-4147-A177-3AD203B41FA5}">
                      <a16:colId xmlns:a16="http://schemas.microsoft.com/office/drawing/2014/main" val="866883469"/>
                    </a:ext>
                  </a:extLst>
                </a:gridCol>
                <a:gridCol w="2131568">
                  <a:extLst>
                    <a:ext uri="{9D8B030D-6E8A-4147-A177-3AD203B41FA5}">
                      <a16:colId xmlns:a16="http://schemas.microsoft.com/office/drawing/2014/main" val="311676457"/>
                    </a:ext>
                  </a:extLst>
                </a:gridCol>
                <a:gridCol w="2131568">
                  <a:extLst>
                    <a:ext uri="{9D8B030D-6E8A-4147-A177-3AD203B41FA5}">
                      <a16:colId xmlns:a16="http://schemas.microsoft.com/office/drawing/2014/main" val="1919707597"/>
                    </a:ext>
                  </a:extLst>
                </a:gridCol>
              </a:tblGrid>
              <a:tr h="60245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File / Pattern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File Type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Created By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What It Contains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Role in Spark</a:t>
                      </a:r>
                    </a:p>
                  </a:txBody>
                  <a:tcPr marL="62162" marR="62162" marT="31081" marB="31081" anchor="ctr"/>
                </a:tc>
                <a:extLst>
                  <a:ext uri="{0D108BD9-81ED-4DB2-BD59-A6C34878D82A}">
                    <a16:rowId xmlns:a16="http://schemas.microsoft.com/office/drawing/2014/main" val="4094286574"/>
                  </a:ext>
                </a:extLst>
              </a:tr>
              <a:tr h="8606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part-00000-xxxx.parquet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Data File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Spark Executor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Actual table rows &amp; columns (Parquet format)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Stores processed DataFrame data</a:t>
                      </a:r>
                    </a:p>
                  </a:txBody>
                  <a:tcPr marL="62162" marR="62162" marT="31081" marB="31081" anchor="ctr"/>
                </a:tc>
                <a:extLst>
                  <a:ext uri="{0D108BD9-81ED-4DB2-BD59-A6C34878D82A}">
                    <a16:rowId xmlns:a16="http://schemas.microsoft.com/office/drawing/2014/main" val="228696427"/>
                  </a:ext>
                </a:extLst>
              </a:tr>
              <a:tr h="11188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800"/>
                        <a:t>part-00001-xxxx.parquet (if multiple partitions)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Data File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Spark Executor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Additional partition data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Enables parallel writing</a:t>
                      </a:r>
                    </a:p>
                  </a:txBody>
                  <a:tcPr marL="62162" marR="62162" marT="31081" marB="31081" anchor="ctr"/>
                </a:tc>
                <a:extLst>
                  <a:ext uri="{0D108BD9-81ED-4DB2-BD59-A6C34878D82A}">
                    <a16:rowId xmlns:a16="http://schemas.microsoft.com/office/drawing/2014/main" val="1035444966"/>
                  </a:ext>
                </a:extLst>
              </a:tr>
              <a:tr h="8606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_SUCCESS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Marker File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Spark Driver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Empty (0 bytes)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Confirms job completed successfully</a:t>
                      </a:r>
                    </a:p>
                  </a:txBody>
                  <a:tcPr marL="62162" marR="62162" marT="31081" marB="31081" anchor="ctr"/>
                </a:tc>
                <a:extLst>
                  <a:ext uri="{0D108BD9-81ED-4DB2-BD59-A6C34878D82A}">
                    <a16:rowId xmlns:a16="http://schemas.microsoft.com/office/drawing/2014/main" val="919031920"/>
                  </a:ext>
                </a:extLst>
              </a:tr>
              <a:tr h="8606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_started_xxx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Metadata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Spark Commit Protocol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Start transaction info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Indicates write operation started</a:t>
                      </a:r>
                    </a:p>
                  </a:txBody>
                  <a:tcPr marL="62162" marR="62162" marT="31081" marB="31081" anchor="ctr"/>
                </a:tc>
                <a:extLst>
                  <a:ext uri="{0D108BD9-81ED-4DB2-BD59-A6C34878D82A}">
                    <a16:rowId xmlns:a16="http://schemas.microsoft.com/office/drawing/2014/main" val="1598860756"/>
                  </a:ext>
                </a:extLst>
              </a:tr>
              <a:tr h="8606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_committed_xxx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Metadata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Spark Commit Protocol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Commit transaction info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Confirms data write was committed</a:t>
                      </a:r>
                    </a:p>
                  </a:txBody>
                  <a:tcPr marL="62162" marR="62162" marT="31081" marB="31081" anchor="ctr"/>
                </a:tc>
                <a:extLst>
                  <a:ext uri="{0D108BD9-81ED-4DB2-BD59-A6C34878D82A}">
                    <a16:rowId xmlns:a16="http://schemas.microsoft.com/office/drawing/2014/main" val="3406172825"/>
                  </a:ext>
                </a:extLst>
              </a:tr>
              <a:tr h="8606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_committed_vacuum_xxx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Metadata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Spark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Cleanup/optimization tracking</a:t>
                      </a:r>
                    </a:p>
                  </a:txBody>
                  <a:tcPr marL="62162" marR="62162" marT="31081" marB="31081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Used for file management consistency</a:t>
                      </a:r>
                    </a:p>
                  </a:txBody>
                  <a:tcPr marL="62162" marR="62162" marT="31081" marB="31081" anchor="ctr"/>
                </a:tc>
                <a:extLst>
                  <a:ext uri="{0D108BD9-81ED-4DB2-BD59-A6C34878D82A}">
                    <a16:rowId xmlns:a16="http://schemas.microsoft.com/office/drawing/2014/main" val="3036766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6801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2053B-7FDC-90F6-3A4C-81D2E2B4F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492BE8-3794-192E-2A89-E5F223B3D4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561" t="7118" r="3719" b="18391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128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BE56-C13C-70AE-2E5F-115947C4B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b="1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38513B1-6442-A8D9-A539-006D28917C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919055"/>
              </p:ext>
            </p:extLst>
          </p:nvPr>
        </p:nvGraphicFramePr>
        <p:xfrm>
          <a:off x="0" y="0"/>
          <a:ext cx="12192000" cy="7575664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43538232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860823230"/>
                    </a:ext>
                  </a:extLst>
                </a:gridCol>
              </a:tblGrid>
              <a:tr h="1974272">
                <a:tc>
                  <a:txBody>
                    <a:bodyPr/>
                    <a:lstStyle/>
                    <a:p>
                      <a:pPr algn="just"/>
                      <a:r>
                        <a:rPr lang="en-US" b="0" dirty="0">
                          <a:latin typeface="Baskerville Old Face" panose="02020602080505020303" pitchFamily="18" charset="0"/>
                          <a:cs typeface="Times New Roman" panose="02020603050405020304" pitchFamily="18" charset="0"/>
                        </a:rPr>
                        <a:t>Apache Spark is a distributed big-data processing engine designed to process extremely large datasets across multiple computers simultaneously.</a:t>
                      </a:r>
                    </a:p>
                    <a:p>
                      <a:pPr algn="just"/>
                      <a:endParaRPr lang="en-US" b="0" dirty="0">
                        <a:latin typeface="Baskerville Old Face" panose="02020602080505020303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b="0" dirty="0">
                          <a:latin typeface="Baskerville Old Face" panose="02020602080505020303" pitchFamily="18" charset="0"/>
                          <a:cs typeface="Times New Roman" panose="02020603050405020304" pitchFamily="18" charset="0"/>
                        </a:rPr>
                        <a:t>“Apache” comes from the Apache Software Foundation, the open-source organization that maintains the project.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latin typeface="Baskerville Old Face" panose="02020602080505020303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116944"/>
                  </a:ext>
                </a:extLst>
              </a:tr>
              <a:tr h="1974272">
                <a:tc>
                  <a:txBody>
                    <a:bodyPr/>
                    <a:lstStyle/>
                    <a:p>
                      <a:pPr algn="just"/>
                      <a:endParaRPr lang="en-IN" b="0" dirty="0">
                        <a:latin typeface="Baskerville Old Face" panose="02020602080505020303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b="1" dirty="0" err="1">
                          <a:latin typeface="Baskerville Old Face" panose="02020602080505020303" pitchFamily="18" charset="0"/>
                          <a:cs typeface="Times New Roman" panose="02020603050405020304" pitchFamily="18" charset="0"/>
                        </a:rPr>
                        <a:t>PySpark</a:t>
                      </a:r>
                      <a:r>
                        <a:rPr lang="en-US" b="0" dirty="0">
                          <a:latin typeface="Baskerville Old Face" panose="02020602080505020303" pitchFamily="18" charset="0"/>
                          <a:cs typeface="Times New Roman" panose="02020603050405020304" pitchFamily="18" charset="0"/>
                        </a:rPr>
                        <a:t> is the Python API for Apache Spark.</a:t>
                      </a:r>
                    </a:p>
                    <a:p>
                      <a:pPr algn="just"/>
                      <a:r>
                        <a:rPr lang="en-US" b="0" dirty="0">
                          <a:latin typeface="Baskerville Old Face" panose="02020602080505020303" pitchFamily="18" charset="0"/>
                          <a:cs typeface="Times New Roman" panose="02020603050405020304" pitchFamily="18" charset="0"/>
                        </a:rPr>
                        <a:t>“Py” = Python</a:t>
                      </a:r>
                    </a:p>
                    <a:p>
                      <a:pPr algn="just"/>
                      <a:r>
                        <a:rPr lang="en-US" b="0" dirty="0">
                          <a:latin typeface="Baskerville Old Face" panose="02020602080505020303" pitchFamily="18" charset="0"/>
                          <a:cs typeface="Times New Roman" panose="02020603050405020304" pitchFamily="18" charset="0"/>
                        </a:rPr>
                        <a:t>“Spark” = distributed processing engine</a:t>
                      </a:r>
                    </a:p>
                    <a:p>
                      <a:pPr algn="just"/>
                      <a:r>
                        <a:rPr lang="en-US" b="0" dirty="0">
                          <a:latin typeface="Baskerville Old Face" panose="02020602080505020303" pitchFamily="18" charset="0"/>
                          <a:cs typeface="Times New Roman" panose="02020603050405020304" pitchFamily="18" charset="0"/>
                        </a:rPr>
                        <a:t>So </a:t>
                      </a:r>
                      <a:r>
                        <a:rPr lang="en-US" b="0" dirty="0" err="1">
                          <a:latin typeface="Baskerville Old Face" panose="02020602080505020303" pitchFamily="18" charset="0"/>
                          <a:cs typeface="Times New Roman" panose="02020603050405020304" pitchFamily="18" charset="0"/>
                        </a:rPr>
                        <a:t>PySpark</a:t>
                      </a:r>
                      <a:r>
                        <a:rPr lang="en-US" b="0" dirty="0">
                          <a:latin typeface="Baskerville Old Face" panose="02020602080505020303" pitchFamily="18" charset="0"/>
                          <a:cs typeface="Times New Roman" panose="02020603050405020304" pitchFamily="18" charset="0"/>
                        </a:rPr>
                        <a:t> = Using Python language to work with Apache Spark.</a:t>
                      </a:r>
                      <a:endParaRPr lang="en-IN" b="0" dirty="0">
                        <a:latin typeface="Baskerville Old Face" panose="02020602080505020303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latin typeface="Baskerville Old Face" panose="02020602080505020303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712682"/>
                  </a:ext>
                </a:extLst>
              </a:tr>
              <a:tr h="2909454">
                <a:tc gridSpan="2">
                  <a:txBody>
                    <a:bodyPr/>
                    <a:lstStyle/>
                    <a:p>
                      <a:endParaRPr lang="en-US" sz="2000" dirty="0">
                        <a:latin typeface="Baskerville Old Face" panose="02020602080505020303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err="1">
                          <a:latin typeface="Baskerville Old Face" panose="02020602080505020303" pitchFamily="18" charset="0"/>
                        </a:rPr>
                        <a:t>PySpark</a:t>
                      </a:r>
                      <a:r>
                        <a:rPr lang="en-US" sz="2400" b="1" dirty="0">
                          <a:latin typeface="Baskerville Old Face" panose="02020602080505020303" pitchFamily="18" charset="0"/>
                        </a:rPr>
                        <a:t> is the Python interface for Apache Spark that enables large-scale distributed data processing using Python. It allows developers and data engineers to process terabytes to petabytes of data efficiently across clusters of machines through parallel computation and in-memory processing.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>
                        <a:latin typeface="Baskerville Old Face" panose="02020602080505020303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err="1">
                          <a:latin typeface="Baskerville Old Face" panose="02020602080505020303" pitchFamily="18" charset="0"/>
                        </a:rPr>
                        <a:t>PySpark</a:t>
                      </a:r>
                      <a:r>
                        <a:rPr lang="en-US" sz="2400" b="1" dirty="0">
                          <a:latin typeface="Baskerville Old Face" panose="02020602080505020303" pitchFamily="18" charset="0"/>
                        </a:rPr>
                        <a:t> allows us to write big-data processing programs in Python while Spark performs the computation in parallel across many machines, making large-scale analytics extremely fast.</a:t>
                      </a:r>
                    </a:p>
                    <a:p>
                      <a:endParaRPr lang="en-IN" sz="2400" dirty="0">
                        <a:latin typeface="Baskerville Old Face" panose="02020602080505020303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IN" sz="2000" dirty="0">
                        <a:latin typeface="Baskerville Old Face" panose="02020602080505020303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127631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A35665E-6960-1252-A860-DD5D5B8D2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940" y="147638"/>
            <a:ext cx="2971800" cy="15430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8EFD4A-0D7A-AECB-DDB9-C8404596D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220" y="2055813"/>
            <a:ext cx="4147820" cy="171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80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F8871-BACA-6BDF-7FE4-7A1ED7276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8097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E-commerce Recommendation System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007007-BF13-37F2-969A-6B838FCBD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748E82-F9E3-32CD-0929-A6673D0C3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81036"/>
            <a:ext cx="10515600" cy="624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282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6728B-3D3A-2DD8-07A4-27EEE7A10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8BCD8-0E9B-3826-2412-BF0D14AEF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074" name="Picture 2" descr="Cluster Mode Overview - Spark 4.1.1 Documentation">
            <a:extLst>
              <a:ext uri="{FF2B5EF4-FFF2-40B4-BE49-F238E27FC236}">
                <a16:creationId xmlns:a16="http://schemas.microsoft.com/office/drawing/2014/main" id="{A6D38CC7-25B2-C691-5CB0-712396205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441" y="149623"/>
            <a:ext cx="636016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EA9829-AB6F-E45B-3F1F-743E157F652A}"/>
              </a:ext>
            </a:extLst>
          </p:cNvPr>
          <p:cNvSpPr txBox="1"/>
          <p:nvPr/>
        </p:nvSpPr>
        <p:spPr>
          <a:xfrm>
            <a:off x="6096000" y="2549128"/>
            <a:ext cx="4038600" cy="430887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(Driver Program)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│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▼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STEP 2: Work divided into tasks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│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▼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STEP 3: Tasks sent to Cluster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│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▼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STEP 4: Executors compute in parallel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│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▼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STEP 5: Results returned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│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▼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STEP 6: Driver shows / stores output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EF004A-D9E1-6D3F-36F4-CDC877514D2D}"/>
              </a:ext>
            </a:extLst>
          </p:cNvPr>
          <p:cNvSpPr txBox="1"/>
          <p:nvPr/>
        </p:nvSpPr>
        <p:spPr>
          <a:xfrm>
            <a:off x="76199" y="149623"/>
            <a:ext cx="4917441" cy="50783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A cluster is a collection of multiple machines connected together to process large datasets in parallel under the coordination of a cluster manager.</a:t>
            </a:r>
          </a:p>
          <a:p>
            <a:endParaRPr lang="en-IN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en-US" b="1" dirty="0">
                <a:latin typeface="Times" panose="02020603050405020304" pitchFamily="18" charset="0"/>
                <a:cs typeface="Times" panose="02020603050405020304" pitchFamily="18" charset="0"/>
              </a:rPr>
              <a:t> Driver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Brain of the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Sends tasks</a:t>
            </a:r>
          </a:p>
          <a:p>
            <a:r>
              <a:rPr lang="en-US" b="1" dirty="0">
                <a:latin typeface="Times" panose="02020603050405020304" pitchFamily="18" charset="0"/>
                <a:cs typeface="Times" panose="02020603050405020304" pitchFamily="18" charset="0"/>
              </a:rPr>
              <a:t> Cluster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Resource allocator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Decides which machine runs which task</a:t>
            </a:r>
          </a:p>
          <a:p>
            <a:r>
              <a:rPr lang="en-US" b="1" dirty="0">
                <a:latin typeface="Times" panose="02020603050405020304" pitchFamily="18" charset="0"/>
                <a:cs typeface="Times" panose="02020603050405020304" pitchFamily="18" charset="0"/>
              </a:rPr>
              <a:t> Worker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Actual machines in the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Run executors</a:t>
            </a:r>
          </a:p>
          <a:p>
            <a:r>
              <a:rPr lang="en-US" b="1" dirty="0">
                <a:latin typeface="Times" panose="02020603050405020304" pitchFamily="18" charset="0"/>
                <a:cs typeface="Times" panose="02020603050405020304" pitchFamily="18" charset="0"/>
              </a:rPr>
              <a:t> Executors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Run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Process partitions of data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5050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5CF3F-C7C1-135C-4C1C-A82C0E05B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D9A1D-C432-CC4A-936E-B9A56CB69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7CBB11-1235-CC57-3D0B-EFC92A9143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01" t="1185" r="2499" b="5324"/>
          <a:stretch>
            <a:fillRect/>
          </a:stretch>
        </p:blipFill>
        <p:spPr>
          <a:xfrm>
            <a:off x="81280" y="0"/>
            <a:ext cx="121107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745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54017-9AA5-8EAC-4F42-42DD2C436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41205D-128C-DEEF-3600-9A8EC03963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9093074"/>
              </p:ext>
            </p:extLst>
          </p:nvPr>
        </p:nvGraphicFramePr>
        <p:xfrm>
          <a:off x="406400" y="0"/>
          <a:ext cx="12110720" cy="63633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54194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E17CB-F392-B0D3-681E-3755BDD3E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9115"/>
          </a:xfrm>
        </p:spPr>
        <p:txBody>
          <a:bodyPr>
            <a:noAutofit/>
          </a:bodyPr>
          <a:lstStyle/>
          <a:p>
            <a:pPr algn="ctr"/>
            <a:br>
              <a:rPr lang="en-US" sz="4800" b="1" dirty="0">
                <a:latin typeface="Baskerville Old Face" panose="02020602080505020303" pitchFamily="18" charset="0"/>
              </a:rPr>
            </a:br>
            <a:r>
              <a:rPr lang="en-US" sz="4800" b="1" dirty="0">
                <a:latin typeface="Baskerville Old Face" panose="02020602080505020303" pitchFamily="18" charset="0"/>
              </a:rPr>
              <a:t>Lazy Evaluation</a:t>
            </a:r>
            <a:br>
              <a:rPr lang="en-IN" sz="4800" b="1" dirty="0">
                <a:latin typeface="Baskerville Old Face" panose="02020602080505020303" pitchFamily="18" charset="0"/>
              </a:rPr>
            </a:br>
            <a:endParaRPr lang="en-IN" sz="4800" b="1" dirty="0">
              <a:latin typeface="Baskerville Old Face" panose="020206020805050203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0D932-24CE-92B8-312B-088519CDD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7280"/>
            <a:ext cx="10515600" cy="5079683"/>
          </a:xfrm>
        </p:spPr>
        <p:txBody>
          <a:bodyPr/>
          <a:lstStyle/>
          <a:p>
            <a:r>
              <a:rPr lang="en-US" dirty="0">
                <a:latin typeface="Baskerville Old Face" panose="02020602080505020303" pitchFamily="18" charset="0"/>
              </a:rPr>
              <a:t>In Spark, operations are </a:t>
            </a:r>
            <a:r>
              <a:rPr lang="en-US" b="1" dirty="0">
                <a:latin typeface="Baskerville Old Face" panose="02020602080505020303" pitchFamily="18" charset="0"/>
              </a:rPr>
              <a:t>not executed immediately</a:t>
            </a:r>
            <a:r>
              <a:rPr lang="en-US" dirty="0">
                <a:latin typeface="Baskerville Old Face" panose="02020602080505020303" pitchFamily="18" charset="0"/>
              </a:rPr>
              <a:t> when we write them.</a:t>
            </a:r>
          </a:p>
          <a:p>
            <a:endParaRPr lang="en-IN" dirty="0">
              <a:latin typeface="Baskerville Old Face" panose="02020602080505020303" pitchFamily="18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BDFF75A-564C-2FCA-2CDB-474EC5F90C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2967845"/>
              </p:ext>
            </p:extLst>
          </p:nvPr>
        </p:nvGraphicFramePr>
        <p:xfrm>
          <a:off x="838200" y="927787"/>
          <a:ext cx="1061212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50A0D1B-1F93-D679-02EE-6DA6910EA2A4}"/>
              </a:ext>
            </a:extLst>
          </p:cNvPr>
          <p:cNvSpPr txBox="1"/>
          <p:nvPr/>
        </p:nvSpPr>
        <p:spPr>
          <a:xfrm>
            <a:off x="1115060" y="3872914"/>
            <a:ext cx="50292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 Old Face" panose="02020602080505020303" pitchFamily="18" charset="0"/>
              </a:rPr>
              <a:t>df1 = df.select("name", "marks")</a:t>
            </a:r>
          </a:p>
          <a:p>
            <a:r>
              <a:rPr lang="en-US" dirty="0">
                <a:latin typeface="Baskerville Old Face" panose="02020602080505020303" pitchFamily="18" charset="0"/>
              </a:rPr>
              <a:t>df2 = df1.filter(df1.marks &gt; 60)</a:t>
            </a:r>
            <a:endParaRPr lang="en-IN" dirty="0">
              <a:latin typeface="Baskerville Old Face" panose="020206020805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A55FE3-214D-9F44-06D6-A7734954B0D8}"/>
              </a:ext>
            </a:extLst>
          </p:cNvPr>
          <p:cNvSpPr txBox="1"/>
          <p:nvPr/>
        </p:nvSpPr>
        <p:spPr>
          <a:xfrm>
            <a:off x="8534400" y="4196080"/>
            <a:ext cx="1828800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 Old Face" panose="02020602080505020303" pitchFamily="18" charset="0"/>
              </a:rPr>
              <a:t>df2.show()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A76D17-D0B2-1453-5F36-1AF3E5DC9760}"/>
              </a:ext>
            </a:extLst>
          </p:cNvPr>
          <p:cNvSpPr txBox="1"/>
          <p:nvPr/>
        </p:nvSpPr>
        <p:spPr>
          <a:xfrm>
            <a:off x="1300480" y="4744720"/>
            <a:ext cx="4592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select() and filter() are transformations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Spark only builds the logical execution 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No computation happens yet</a:t>
            </a:r>
            <a:endParaRPr lang="en-IN" dirty="0">
              <a:latin typeface="Baskerville Old Face" panose="020206020805050203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4BF9C7-9DA1-014E-486F-098253620580}"/>
              </a:ext>
            </a:extLst>
          </p:cNvPr>
          <p:cNvSpPr txBox="1"/>
          <p:nvPr/>
        </p:nvSpPr>
        <p:spPr>
          <a:xfrm>
            <a:off x="7457440" y="4622280"/>
            <a:ext cx="4592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When show() is called: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Spark executes all previous transformations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Tasks are sent to executors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Results are returned to the driver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Now computation actually happens.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9E36EF-E398-9AC6-6C3E-106D96515C5B}"/>
              </a:ext>
            </a:extLst>
          </p:cNvPr>
          <p:cNvSpPr txBox="1"/>
          <p:nvPr/>
        </p:nvSpPr>
        <p:spPr>
          <a:xfrm>
            <a:off x="1115060" y="5862320"/>
            <a:ext cx="4980940" cy="80021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Baskerville Old Face" panose="02020602080505020303" pitchFamily="18" charset="0"/>
              </a:rPr>
              <a:t>(only Planning — no Execution)</a:t>
            </a:r>
          </a:p>
          <a:p>
            <a:endParaRPr lang="en-IN" dirty="0">
              <a:latin typeface="Baskerville Old Face" panose="020206020805050203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6291B6-AD24-89CA-CF3F-98E2B846324B}"/>
              </a:ext>
            </a:extLst>
          </p:cNvPr>
          <p:cNvSpPr txBox="1"/>
          <p:nvPr/>
        </p:nvSpPr>
        <p:spPr>
          <a:xfrm>
            <a:off x="7872730" y="6156476"/>
            <a:ext cx="4075430" cy="5232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Baskerville Old Face" panose="02020602080505020303" pitchFamily="18" charset="0"/>
              </a:rPr>
              <a:t>Execution happens here</a:t>
            </a:r>
          </a:p>
        </p:txBody>
      </p:sp>
    </p:spTree>
    <p:extLst>
      <p:ext uri="{BB962C8B-B14F-4D97-AF65-F5344CB8AC3E}">
        <p14:creationId xmlns:p14="http://schemas.microsoft.com/office/powerpoint/2010/main" val="2901711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997</TotalTime>
  <Words>1785</Words>
  <Application>Microsoft Office PowerPoint</Application>
  <PresentationFormat>Widescreen</PresentationFormat>
  <Paragraphs>255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Baskerville Old Face</vt:lpstr>
      <vt:lpstr>Calibri</vt:lpstr>
      <vt:lpstr>Calibri Light</vt:lpstr>
      <vt:lpstr>Times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E-commerce Recommendation System</vt:lpstr>
      <vt:lpstr>PowerPoint Presentation</vt:lpstr>
      <vt:lpstr>PowerPoint Presentation</vt:lpstr>
      <vt:lpstr>PowerPoint Presentation</vt:lpstr>
      <vt:lpstr> Lazy Evaluation </vt:lpstr>
      <vt:lpstr>Advantages of Lazy Evaluation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Databricks</vt:lpstr>
      <vt:lpstr>PowerPoint Presentation</vt:lpstr>
      <vt:lpstr>SparkSession</vt:lpstr>
      <vt:lpstr>SparkSession vs SparkContext in PySpark </vt:lpstr>
      <vt:lpstr>SparkSession vs SparkContext in PySpark </vt:lpstr>
      <vt:lpstr>SparkSession vs SparkContext comparison</vt:lpstr>
      <vt:lpstr>PowerPoint Presentation</vt:lpstr>
      <vt:lpstr>What is Parquet? </vt:lpstr>
      <vt:lpstr>Parquet and Partitions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Hemalatha p</dc:creator>
  <cp:lastModifiedBy>Hemalatha p</cp:lastModifiedBy>
  <cp:revision>31</cp:revision>
  <dcterms:created xsi:type="dcterms:W3CDTF">2026-02-17T18:19:32Z</dcterms:created>
  <dcterms:modified xsi:type="dcterms:W3CDTF">2026-02-20T11:15:59Z</dcterms:modified>
</cp:coreProperties>
</file>

<file path=docProps/thumbnail.jpeg>
</file>